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charts/chart3.xml" ContentType="application/vnd.openxmlformats-officedocument.drawingml.chart+xml"/>
  <Override PartName="/ppt/charts/chart4.xml" ContentType="application/vnd.openxmlformats-officedocument.drawingml.chart+xml"/>
  <Override PartName="/ppt/charts/chart5.xml" ContentType="application/vnd.openxmlformats-officedocument.drawingml.char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charts/chart1.xml" ContentType="application/vnd.openxmlformats-officedocument.drawingml.chart+xml"/>
  <Override PartName="/ppt/charts/chart2.xml" ContentType="application/vnd.openxmlformats-officedocument.drawingml.char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Default Extension="bin" ContentType="application/vnd.openxmlformats-officedocument.oleObject"/>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rawings/drawing1.xml" ContentType="application/vnd.openxmlformats-officedocument.drawingml.chartshap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92" r:id="rId1"/>
  </p:sldMasterIdLst>
  <p:notesMasterIdLst>
    <p:notesMasterId r:id="rId26"/>
  </p:notesMasterIdLst>
  <p:sldIdLst>
    <p:sldId id="256" r:id="rId2"/>
    <p:sldId id="273" r:id="rId3"/>
    <p:sldId id="257" r:id="rId4"/>
    <p:sldId id="258" r:id="rId5"/>
    <p:sldId id="261" r:id="rId6"/>
    <p:sldId id="259" r:id="rId7"/>
    <p:sldId id="275" r:id="rId8"/>
    <p:sldId id="260" r:id="rId9"/>
    <p:sldId id="272" r:id="rId10"/>
    <p:sldId id="262" r:id="rId11"/>
    <p:sldId id="263" r:id="rId12"/>
    <p:sldId id="264" r:id="rId13"/>
    <p:sldId id="265" r:id="rId14"/>
    <p:sldId id="269" r:id="rId15"/>
    <p:sldId id="266" r:id="rId16"/>
    <p:sldId id="267" r:id="rId17"/>
    <p:sldId id="270" r:id="rId18"/>
    <p:sldId id="268" r:id="rId19"/>
    <p:sldId id="271" r:id="rId20"/>
    <p:sldId id="276" r:id="rId21"/>
    <p:sldId id="277" r:id="rId22"/>
    <p:sldId id="278" r:id="rId23"/>
    <p:sldId id="280" r:id="rId24"/>
    <p:sldId id="279" r:id="rId2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4" d="100"/>
          <a:sy n="74" d="100"/>
        </p:scale>
        <p:origin x="-1044" y="-9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1" Type="http://schemas.openxmlformats.org/officeDocument/2006/relationships/oleObject" Target="Book1"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Book1" TargetMode="External"/></Relationships>
</file>

<file path=ppt/charts/_rels/chart3.xml.rels><?xml version="1.0" encoding="UTF-8" standalone="yes"?>
<Relationships xmlns="http://schemas.openxmlformats.org/package/2006/relationships"><Relationship Id="rId2" Type="http://schemas.openxmlformats.org/officeDocument/2006/relationships/chartUserShapes" Target="../drawings/drawing1.xml"/><Relationship Id="rId1" Type="http://schemas.openxmlformats.org/officeDocument/2006/relationships/oleObject" Target="Book1" TargetMode="External"/></Relationships>
</file>

<file path=ppt/charts/_rels/chart4.xml.rels><?xml version="1.0" encoding="UTF-8" standalone="yes"?>
<Relationships xmlns="http://schemas.openxmlformats.org/package/2006/relationships"><Relationship Id="rId1" Type="http://schemas.openxmlformats.org/officeDocument/2006/relationships/oleObject" Target="Book1" TargetMode="External"/></Relationships>
</file>

<file path=ppt/charts/_rels/chart5.xml.rels><?xml version="1.0" encoding="UTF-8" standalone="yes"?>
<Relationships xmlns="http://schemas.openxmlformats.org/package/2006/relationships"><Relationship Id="rId1" Type="http://schemas.openxmlformats.org/officeDocument/2006/relationships/oleObject" Target="Book1"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en-US"/>
  <c:chart>
    <c:title>
      <c:tx>
        <c:rich>
          <a:bodyPr/>
          <a:lstStyle/>
          <a:p>
            <a:pPr>
              <a:defRPr/>
            </a:pPr>
            <a:r>
              <a:rPr lang="en-US"/>
              <a:t>Frequencies</a:t>
            </a:r>
            <a:r>
              <a:rPr lang="en-US" baseline="0"/>
              <a:t> of Females in Each Section</a:t>
            </a:r>
            <a:endParaRPr lang="en-US"/>
          </a:p>
        </c:rich>
      </c:tx>
      <c:layout/>
    </c:title>
    <c:plotArea>
      <c:layout/>
      <c:barChart>
        <c:barDir val="col"/>
        <c:grouping val="clustered"/>
        <c:ser>
          <c:idx val="0"/>
          <c:order val="0"/>
          <c:tx>
            <c:strRef>
              <c:f>Sheet1!$A$3</c:f>
              <c:strCache>
                <c:ptCount val="1"/>
                <c:pt idx="0">
                  <c:v>female</c:v>
                </c:pt>
              </c:strCache>
            </c:strRef>
          </c:tx>
          <c:cat>
            <c:strRef>
              <c:f>Sheet1!$B$1:$J$1</c:f>
              <c:strCache>
                <c:ptCount val="8"/>
                <c:pt idx="0">
                  <c:v>Biography</c:v>
                </c:pt>
                <c:pt idx="1">
                  <c:v>History </c:v>
                </c:pt>
                <c:pt idx="2">
                  <c:v>Literature</c:v>
                </c:pt>
                <c:pt idx="3">
                  <c:v>Mystery</c:v>
                </c:pt>
                <c:pt idx="4">
                  <c:v>Religion</c:v>
                </c:pt>
                <c:pt idx="5">
                  <c:v>Romance</c:v>
                </c:pt>
                <c:pt idx="6">
                  <c:v>Sci-Fi</c:v>
                </c:pt>
                <c:pt idx="7">
                  <c:v>Self-Help</c:v>
                </c:pt>
              </c:strCache>
            </c:strRef>
          </c:cat>
          <c:val>
            <c:numRef>
              <c:f>Sheet1!$B$3:$J$3</c:f>
              <c:numCache>
                <c:formatCode>General</c:formatCode>
                <c:ptCount val="9"/>
                <c:pt idx="0">
                  <c:v>2</c:v>
                </c:pt>
                <c:pt idx="1">
                  <c:v>9</c:v>
                </c:pt>
                <c:pt idx="2">
                  <c:v>18</c:v>
                </c:pt>
                <c:pt idx="3">
                  <c:v>7</c:v>
                </c:pt>
                <c:pt idx="4">
                  <c:v>6</c:v>
                </c:pt>
                <c:pt idx="5">
                  <c:v>9</c:v>
                </c:pt>
                <c:pt idx="6">
                  <c:v>11</c:v>
                </c:pt>
                <c:pt idx="7">
                  <c:v>8</c:v>
                </c:pt>
              </c:numCache>
            </c:numRef>
          </c:val>
        </c:ser>
        <c:axId val="66729856"/>
        <c:axId val="66731392"/>
      </c:barChart>
      <c:catAx>
        <c:axId val="66729856"/>
        <c:scaling>
          <c:orientation val="minMax"/>
        </c:scaling>
        <c:axPos val="b"/>
        <c:tickLblPos val="nextTo"/>
        <c:crossAx val="66731392"/>
        <c:crosses val="autoZero"/>
        <c:auto val="1"/>
        <c:lblAlgn val="ctr"/>
        <c:lblOffset val="100"/>
      </c:catAx>
      <c:valAx>
        <c:axId val="66731392"/>
        <c:scaling>
          <c:orientation val="minMax"/>
        </c:scaling>
        <c:axPos val="l"/>
        <c:majorGridlines/>
        <c:numFmt formatCode="General" sourceLinked="1"/>
        <c:tickLblPos val="nextTo"/>
        <c:crossAx val="66729856"/>
        <c:crosses val="autoZero"/>
        <c:crossBetween val="between"/>
      </c:valAx>
    </c:plotArea>
    <c:plotVisOnly val="1"/>
  </c:chart>
  <c:externalData r:id="rId1"/>
</c:chartSpace>
</file>

<file path=ppt/charts/chart2.xml><?xml version="1.0" encoding="utf-8"?>
<c:chartSpace xmlns:c="http://schemas.openxmlformats.org/drawingml/2006/chart" xmlns:a="http://schemas.openxmlformats.org/drawingml/2006/main" xmlns:r="http://schemas.openxmlformats.org/officeDocument/2006/relationships">
  <c:lang val="en-US"/>
  <c:chart>
    <c:title>
      <c:tx>
        <c:rich>
          <a:bodyPr/>
          <a:lstStyle/>
          <a:p>
            <a:pPr>
              <a:defRPr/>
            </a:pPr>
            <a:r>
              <a:rPr lang="en-US"/>
              <a:t>Frequencies</a:t>
            </a:r>
            <a:r>
              <a:rPr lang="en-US" baseline="0"/>
              <a:t> of Males in Each Section</a:t>
            </a:r>
            <a:endParaRPr lang="en-US"/>
          </a:p>
        </c:rich>
      </c:tx>
      <c:layout/>
    </c:title>
    <c:plotArea>
      <c:layout>
        <c:manualLayout>
          <c:layoutTarget val="inner"/>
          <c:xMode val="edge"/>
          <c:yMode val="edge"/>
          <c:x val="7.9831549831246129E-2"/>
          <c:y val="0.20596681470179562"/>
          <c:w val="0.89392173643298123"/>
          <c:h val="0.54990345929942164"/>
        </c:manualLayout>
      </c:layout>
      <c:barChart>
        <c:barDir val="col"/>
        <c:grouping val="clustered"/>
        <c:ser>
          <c:idx val="0"/>
          <c:order val="0"/>
          <c:tx>
            <c:strRef>
              <c:f>Sheet1!$A$2</c:f>
              <c:strCache>
                <c:ptCount val="1"/>
                <c:pt idx="0">
                  <c:v>male</c:v>
                </c:pt>
              </c:strCache>
            </c:strRef>
          </c:tx>
          <c:cat>
            <c:strRef>
              <c:f>Sheet1!$B$1:$J$1</c:f>
              <c:strCache>
                <c:ptCount val="8"/>
                <c:pt idx="0">
                  <c:v>Biography</c:v>
                </c:pt>
                <c:pt idx="1">
                  <c:v>History </c:v>
                </c:pt>
                <c:pt idx="2">
                  <c:v>Literature</c:v>
                </c:pt>
                <c:pt idx="3">
                  <c:v>Mystery</c:v>
                </c:pt>
                <c:pt idx="4">
                  <c:v>Religion</c:v>
                </c:pt>
                <c:pt idx="5">
                  <c:v>Romance</c:v>
                </c:pt>
                <c:pt idx="6">
                  <c:v>Sci-Fi</c:v>
                </c:pt>
                <c:pt idx="7">
                  <c:v>Self-Help</c:v>
                </c:pt>
              </c:strCache>
            </c:strRef>
          </c:cat>
          <c:val>
            <c:numRef>
              <c:f>Sheet1!$B$2:$J$2</c:f>
              <c:numCache>
                <c:formatCode>General</c:formatCode>
                <c:ptCount val="9"/>
                <c:pt idx="0">
                  <c:v>4</c:v>
                </c:pt>
                <c:pt idx="1">
                  <c:v>14</c:v>
                </c:pt>
                <c:pt idx="2">
                  <c:v>14</c:v>
                </c:pt>
                <c:pt idx="3">
                  <c:v>1</c:v>
                </c:pt>
                <c:pt idx="4">
                  <c:v>6</c:v>
                </c:pt>
                <c:pt idx="5">
                  <c:v>0</c:v>
                </c:pt>
                <c:pt idx="6">
                  <c:v>20</c:v>
                </c:pt>
                <c:pt idx="7">
                  <c:v>8</c:v>
                </c:pt>
              </c:numCache>
            </c:numRef>
          </c:val>
        </c:ser>
        <c:axId val="66742912"/>
        <c:axId val="66748800"/>
      </c:barChart>
      <c:catAx>
        <c:axId val="66742912"/>
        <c:scaling>
          <c:orientation val="minMax"/>
        </c:scaling>
        <c:axPos val="b"/>
        <c:tickLblPos val="nextTo"/>
        <c:crossAx val="66748800"/>
        <c:crosses val="autoZero"/>
        <c:auto val="1"/>
        <c:lblAlgn val="ctr"/>
        <c:lblOffset val="100"/>
      </c:catAx>
      <c:valAx>
        <c:axId val="66748800"/>
        <c:scaling>
          <c:orientation val="minMax"/>
        </c:scaling>
        <c:axPos val="l"/>
        <c:majorGridlines/>
        <c:numFmt formatCode="General" sourceLinked="1"/>
        <c:tickLblPos val="nextTo"/>
        <c:crossAx val="66742912"/>
        <c:crosses val="autoZero"/>
        <c:crossBetween val="between"/>
      </c:valAx>
    </c:plotArea>
    <c:plotVisOnly val="1"/>
  </c:chart>
  <c:externalData r:id="rId1"/>
</c:chartSpace>
</file>

<file path=ppt/charts/chart3.xml><?xml version="1.0" encoding="utf-8"?>
<c:chartSpace xmlns:c="http://schemas.openxmlformats.org/drawingml/2006/chart" xmlns:a="http://schemas.openxmlformats.org/drawingml/2006/main" xmlns:r="http://schemas.openxmlformats.org/officeDocument/2006/relationships">
  <c:lang val="en-US"/>
  <c:chart>
    <c:plotArea>
      <c:layout>
        <c:manualLayout>
          <c:layoutTarget val="inner"/>
          <c:xMode val="edge"/>
          <c:yMode val="edge"/>
          <c:x val="7.2186639779783651E-2"/>
          <c:y val="4.7083390891928006E-2"/>
          <c:w val="0.8120419627424621"/>
          <c:h val="0.87256319933692439"/>
        </c:manualLayout>
      </c:layout>
      <c:barChart>
        <c:barDir val="col"/>
        <c:grouping val="clustered"/>
        <c:ser>
          <c:idx val="0"/>
          <c:order val="0"/>
          <c:tx>
            <c:strRef>
              <c:f>Sheet1!$A$2</c:f>
              <c:strCache>
                <c:ptCount val="1"/>
                <c:pt idx="0">
                  <c:v>male</c:v>
                </c:pt>
              </c:strCache>
            </c:strRef>
          </c:tx>
          <c:cat>
            <c:strRef>
              <c:f>Sheet1!$B$1:$I$1</c:f>
              <c:strCache>
                <c:ptCount val="8"/>
                <c:pt idx="0">
                  <c:v>Biography</c:v>
                </c:pt>
                <c:pt idx="1">
                  <c:v>History </c:v>
                </c:pt>
                <c:pt idx="2">
                  <c:v>Literature</c:v>
                </c:pt>
                <c:pt idx="3">
                  <c:v>Mystery</c:v>
                </c:pt>
                <c:pt idx="4">
                  <c:v>Religion</c:v>
                </c:pt>
                <c:pt idx="5">
                  <c:v>Romance</c:v>
                </c:pt>
                <c:pt idx="6">
                  <c:v>Sci-Fi</c:v>
                </c:pt>
                <c:pt idx="7">
                  <c:v>Self-Help</c:v>
                </c:pt>
              </c:strCache>
            </c:strRef>
          </c:cat>
          <c:val>
            <c:numRef>
              <c:f>Sheet1!$B$2:$I$2</c:f>
              <c:numCache>
                <c:formatCode>General</c:formatCode>
                <c:ptCount val="8"/>
                <c:pt idx="0">
                  <c:v>4</c:v>
                </c:pt>
                <c:pt idx="1">
                  <c:v>14</c:v>
                </c:pt>
                <c:pt idx="2">
                  <c:v>14</c:v>
                </c:pt>
                <c:pt idx="3">
                  <c:v>1</c:v>
                </c:pt>
                <c:pt idx="4">
                  <c:v>6</c:v>
                </c:pt>
                <c:pt idx="5">
                  <c:v>0</c:v>
                </c:pt>
                <c:pt idx="6">
                  <c:v>20</c:v>
                </c:pt>
                <c:pt idx="7">
                  <c:v>8</c:v>
                </c:pt>
              </c:numCache>
            </c:numRef>
          </c:val>
        </c:ser>
        <c:ser>
          <c:idx val="1"/>
          <c:order val="1"/>
          <c:tx>
            <c:strRef>
              <c:f>Sheet1!$A$3</c:f>
              <c:strCache>
                <c:ptCount val="1"/>
                <c:pt idx="0">
                  <c:v>female</c:v>
                </c:pt>
              </c:strCache>
            </c:strRef>
          </c:tx>
          <c:cat>
            <c:strRef>
              <c:f>Sheet1!$B$1:$I$1</c:f>
              <c:strCache>
                <c:ptCount val="8"/>
                <c:pt idx="0">
                  <c:v>Biography</c:v>
                </c:pt>
                <c:pt idx="1">
                  <c:v>History </c:v>
                </c:pt>
                <c:pt idx="2">
                  <c:v>Literature</c:v>
                </c:pt>
                <c:pt idx="3">
                  <c:v>Mystery</c:v>
                </c:pt>
                <c:pt idx="4">
                  <c:v>Religion</c:v>
                </c:pt>
                <c:pt idx="5">
                  <c:v>Romance</c:v>
                </c:pt>
                <c:pt idx="6">
                  <c:v>Sci-Fi</c:v>
                </c:pt>
                <c:pt idx="7">
                  <c:v>Self-Help</c:v>
                </c:pt>
              </c:strCache>
            </c:strRef>
          </c:cat>
          <c:val>
            <c:numRef>
              <c:f>Sheet1!$B$3:$I$3</c:f>
              <c:numCache>
                <c:formatCode>General</c:formatCode>
                <c:ptCount val="8"/>
                <c:pt idx="0">
                  <c:v>2</c:v>
                </c:pt>
                <c:pt idx="1">
                  <c:v>9</c:v>
                </c:pt>
                <c:pt idx="2">
                  <c:v>18</c:v>
                </c:pt>
                <c:pt idx="3">
                  <c:v>7</c:v>
                </c:pt>
                <c:pt idx="4">
                  <c:v>6</c:v>
                </c:pt>
                <c:pt idx="5">
                  <c:v>9</c:v>
                </c:pt>
                <c:pt idx="6">
                  <c:v>11</c:v>
                </c:pt>
                <c:pt idx="7">
                  <c:v>8</c:v>
                </c:pt>
              </c:numCache>
            </c:numRef>
          </c:val>
        </c:ser>
        <c:axId val="66757376"/>
        <c:axId val="66758912"/>
      </c:barChart>
      <c:catAx>
        <c:axId val="66757376"/>
        <c:scaling>
          <c:orientation val="minMax"/>
        </c:scaling>
        <c:axPos val="b"/>
        <c:tickLblPos val="nextTo"/>
        <c:crossAx val="66758912"/>
        <c:crosses val="autoZero"/>
        <c:auto val="1"/>
        <c:lblAlgn val="ctr"/>
        <c:lblOffset val="100"/>
      </c:catAx>
      <c:valAx>
        <c:axId val="66758912"/>
        <c:scaling>
          <c:orientation val="minMax"/>
        </c:scaling>
        <c:axPos val="l"/>
        <c:majorGridlines/>
        <c:numFmt formatCode="General" sourceLinked="1"/>
        <c:tickLblPos val="nextTo"/>
        <c:crossAx val="66757376"/>
        <c:crosses val="autoZero"/>
        <c:crossBetween val="between"/>
      </c:valAx>
    </c:plotArea>
    <c:plotVisOnly val="1"/>
  </c:chart>
  <c:externalData r:id="rId1"/>
  <c:userShapes r:id="rId2"/>
</c:chartSpace>
</file>

<file path=ppt/charts/chart4.xml><?xml version="1.0" encoding="utf-8"?>
<c:chartSpace xmlns:c="http://schemas.openxmlformats.org/drawingml/2006/chart" xmlns:a="http://schemas.openxmlformats.org/drawingml/2006/main" xmlns:r="http://schemas.openxmlformats.org/officeDocument/2006/relationships">
  <c:lang val="en-US"/>
  <c:chart>
    <c:autoTitleDeleted val="1"/>
    <c:plotArea>
      <c:layout/>
      <c:pieChart>
        <c:varyColors val="1"/>
        <c:ser>
          <c:idx val="0"/>
          <c:order val="0"/>
          <c:tx>
            <c:strRef>
              <c:f>Sheet1!$A$4</c:f>
              <c:strCache>
                <c:ptCount val="1"/>
                <c:pt idx="0">
                  <c:v>Barnes and Noble</c:v>
                </c:pt>
              </c:strCache>
            </c:strRef>
          </c:tx>
          <c:cat>
            <c:strRef>
              <c:f>Sheet1!$B$1:$D$1</c:f>
              <c:strCache>
                <c:ptCount val="3"/>
                <c:pt idx="0">
                  <c:v>Young</c:v>
                </c:pt>
                <c:pt idx="1">
                  <c:v>Adult</c:v>
                </c:pt>
                <c:pt idx="2">
                  <c:v>Senior</c:v>
                </c:pt>
              </c:strCache>
            </c:strRef>
          </c:cat>
          <c:val>
            <c:numRef>
              <c:f>Sheet1!$B$4:$D$4</c:f>
              <c:numCache>
                <c:formatCode>General</c:formatCode>
                <c:ptCount val="3"/>
                <c:pt idx="0">
                  <c:v>23</c:v>
                </c:pt>
                <c:pt idx="1">
                  <c:v>56</c:v>
                </c:pt>
                <c:pt idx="2">
                  <c:v>13</c:v>
                </c:pt>
              </c:numCache>
            </c:numRef>
          </c:val>
        </c:ser>
        <c:firstSliceAng val="0"/>
      </c:pieChart>
    </c:plotArea>
    <c:plotVisOnly val="1"/>
  </c:chart>
  <c:externalData r:id="rId1"/>
</c:chartSpace>
</file>

<file path=ppt/charts/chart5.xml><?xml version="1.0" encoding="utf-8"?>
<c:chartSpace xmlns:c="http://schemas.openxmlformats.org/drawingml/2006/chart" xmlns:a="http://schemas.openxmlformats.org/drawingml/2006/main" xmlns:r="http://schemas.openxmlformats.org/officeDocument/2006/relationships">
  <c:lang val="en-US"/>
  <c:chart>
    <c:autoTitleDeleted val="1"/>
    <c:plotArea>
      <c:layout/>
      <c:pieChart>
        <c:varyColors val="1"/>
        <c:ser>
          <c:idx val="0"/>
          <c:order val="0"/>
          <c:tx>
            <c:strRef>
              <c:f>Sheet1!$A$2</c:f>
              <c:strCache>
                <c:ptCount val="1"/>
                <c:pt idx="0">
                  <c:v>Borders</c:v>
                </c:pt>
              </c:strCache>
            </c:strRef>
          </c:tx>
          <c:cat>
            <c:strRef>
              <c:f>Sheet1!$B$1:$D$1</c:f>
              <c:strCache>
                <c:ptCount val="3"/>
                <c:pt idx="0">
                  <c:v>Young</c:v>
                </c:pt>
                <c:pt idx="1">
                  <c:v>Adult</c:v>
                </c:pt>
                <c:pt idx="2">
                  <c:v>Senior</c:v>
                </c:pt>
              </c:strCache>
            </c:strRef>
          </c:cat>
          <c:val>
            <c:numRef>
              <c:f>Sheet1!$B$2:$D$2</c:f>
              <c:numCache>
                <c:formatCode>General</c:formatCode>
                <c:ptCount val="3"/>
                <c:pt idx="0">
                  <c:v>12</c:v>
                </c:pt>
                <c:pt idx="1">
                  <c:v>33</c:v>
                </c:pt>
                <c:pt idx="2">
                  <c:v>0</c:v>
                </c:pt>
              </c:numCache>
            </c:numRef>
          </c:val>
        </c:ser>
        <c:firstSliceAng val="0"/>
      </c:pieChart>
    </c:plotArea>
    <c:plotVisOnly val="1"/>
  </c:chart>
  <c:externalData r:id="rId1"/>
</c:chartSpace>
</file>

<file path=ppt/drawings/_rels/vmlDrawing1.vml.rels><?xml version="1.0" encoding="UTF-8" standalone="yes"?>
<Relationships xmlns="http://schemas.openxmlformats.org/package/2006/relationships"><Relationship Id="rId1" Type="http://schemas.openxmlformats.org/officeDocument/2006/relationships/image" Target="../media/image5.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6.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0.wmf"/></Relationships>
</file>

<file path=ppt/drawings/drawing1.xml><?xml version="1.0" encoding="utf-8"?>
<c:userShapes xmlns:c="http://schemas.openxmlformats.org/drawingml/2006/chart">
  <cdr:relSizeAnchor xmlns:cdr="http://schemas.openxmlformats.org/drawingml/2006/chartDrawing">
    <cdr:from>
      <cdr:x>0.20732</cdr:x>
      <cdr:y>0.05263</cdr:y>
    </cdr:from>
    <cdr:to>
      <cdr:x>0.40244</cdr:x>
      <cdr:y>0.22807</cdr:y>
    </cdr:to>
    <cdr:sp macro="" textlink="">
      <cdr:nvSpPr>
        <cdr:cNvPr id="2" name="TextBox 1"/>
        <cdr:cNvSpPr txBox="1"/>
      </cdr:nvSpPr>
      <cdr:spPr>
        <a:xfrm xmlns:a="http://schemas.openxmlformats.org/drawingml/2006/main">
          <a:off x="1295400" y="228600"/>
          <a:ext cx="1219200" cy="762000"/>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r>
            <a:rPr lang="en-US" sz="1800" b="1" dirty="0" smtClean="0">
              <a:solidFill>
                <a:schemeClr val="tx1"/>
              </a:solidFill>
            </a:rPr>
            <a:t>Male</a:t>
          </a:r>
          <a:r>
            <a:rPr lang="en-US" sz="1800" b="1" dirty="0" smtClean="0"/>
            <a:t> </a:t>
          </a:r>
        </a:p>
        <a:p xmlns:a="http://schemas.openxmlformats.org/drawingml/2006/main">
          <a:r>
            <a:rPr lang="en-US" sz="1800" b="1" dirty="0" smtClean="0">
              <a:solidFill>
                <a:schemeClr val="tx1"/>
              </a:solidFill>
            </a:rPr>
            <a:t>Female</a:t>
          </a:r>
          <a:endParaRPr lang="en-US" sz="1800" b="1" dirty="0">
            <a:solidFill>
              <a:schemeClr val="tx1"/>
            </a:solidFill>
          </a:endParaRPr>
        </a:p>
      </cdr:txBody>
    </cdr:sp>
  </cdr:relSizeAnchor>
  <cdr:relSizeAnchor xmlns:cdr="http://schemas.openxmlformats.org/drawingml/2006/chartDrawing">
    <cdr:from>
      <cdr:x>0.17073</cdr:x>
      <cdr:y>0.14035</cdr:y>
    </cdr:from>
    <cdr:to>
      <cdr:x>0.20731</cdr:x>
      <cdr:y>0.19298</cdr:y>
    </cdr:to>
    <cdr:sp macro="" textlink="">
      <cdr:nvSpPr>
        <cdr:cNvPr id="3" name="Rectangle 2"/>
        <cdr:cNvSpPr/>
      </cdr:nvSpPr>
      <cdr:spPr>
        <a:xfrm xmlns:a="http://schemas.openxmlformats.org/drawingml/2006/main">
          <a:off x="1066800" y="609600"/>
          <a:ext cx="228566" cy="228593"/>
        </a:xfrm>
        <a:prstGeom xmlns:a="http://schemas.openxmlformats.org/drawingml/2006/main" prst="rect">
          <a:avLst/>
        </a:prstGeom>
        <a:solidFill xmlns:a="http://schemas.openxmlformats.org/drawingml/2006/main">
          <a:schemeClr val="accent2"/>
        </a:solidFill>
        <a:ln xmlns:a="http://schemas.openxmlformats.org/drawingml/2006/main">
          <a:solidFill>
            <a:schemeClr val="accent2"/>
          </a:solid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vertOverflow="clip"/>
        <a:lstStyle xmlns:a="http://schemas.openxmlformats.org/drawingml/2006/main"/>
        <a:p xmlns:a="http://schemas.openxmlformats.org/drawingml/2006/main">
          <a:endParaRPr lang="en-US" dirty="0">
            <a:solidFill>
              <a:schemeClr val="accent2"/>
            </a:solidFill>
          </a:endParaRPr>
        </a:p>
      </cdr:txBody>
    </cdr:sp>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0269405-7F8C-4288-94D3-1B02ABFFEAE6}" type="datetimeFigureOut">
              <a:rPr lang="en-US" smtClean="0"/>
              <a:t>6/6/2011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7B5DE49-A40B-4F68-9136-5DA583116A40}" type="slidenum">
              <a:rPr lang="en-US" smtClean="0"/>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8" name="Date Placeholder 27"/>
          <p:cNvSpPr>
            <a:spLocks noGrp="1"/>
          </p:cNvSpPr>
          <p:nvPr>
            <p:ph type="dt" sz="half" idx="10"/>
          </p:nvPr>
        </p:nvSpPr>
        <p:spPr/>
        <p:txBody>
          <a:bodyPr/>
          <a:lstStyle>
            <a:extLst/>
          </a:lstStyle>
          <a:p>
            <a:fld id="{9C0C08C7-CB42-453A-9CBB-A5932A5EC394}" type="datetimeFigureOut">
              <a:rPr lang="en-US" smtClean="0"/>
              <a:pPr/>
              <a:t>6/6/2011</a:t>
            </a:fld>
            <a:endParaRPr lang="en-US"/>
          </a:p>
        </p:txBody>
      </p:sp>
      <p:sp>
        <p:nvSpPr>
          <p:cNvPr id="17" name="Footer Placeholder 16"/>
          <p:cNvSpPr>
            <a:spLocks noGrp="1"/>
          </p:cNvSpPr>
          <p:nvPr>
            <p:ph type="ftr" sz="quarter" idx="11"/>
          </p:nvPr>
        </p:nvSpPr>
        <p:spPr/>
        <p:txBody>
          <a:bodyPr/>
          <a:lstStyle>
            <a:extLst/>
          </a:lstStyle>
          <a:p>
            <a:endParaRPr lang="en-US"/>
          </a:p>
        </p:txBody>
      </p:sp>
      <p:sp>
        <p:nvSpPr>
          <p:cNvPr id="29" name="Slide Number Placeholder 28"/>
          <p:cNvSpPr>
            <a:spLocks noGrp="1"/>
          </p:cNvSpPr>
          <p:nvPr>
            <p:ph type="sldNum" sz="quarter" idx="12"/>
          </p:nvPr>
        </p:nvSpPr>
        <p:spPr/>
        <p:txBody>
          <a:bodyPr/>
          <a:lstStyle>
            <a:extLst/>
          </a:lstStyle>
          <a:p>
            <a:fld id="{FD0439CA-ABF5-40F5-8D31-5733692605B6}" type="slidenum">
              <a:rPr lang="en-US" smtClean="0"/>
              <a:pPr/>
              <a:t>‹#›</a:t>
            </a:fld>
            <a:endParaRPr lang="en-US"/>
          </a:p>
        </p:txBody>
      </p:sp>
      <p:sp>
        <p:nvSpPr>
          <p:cNvPr id="32" name="Rectangle 31"/>
          <p:cNvSpPr/>
          <p:nvPr/>
        </p:nvSpPr>
        <p:spPr>
          <a:xfrm>
            <a:off x="0" y="-1"/>
            <a:ext cx="365760" cy="6854456"/>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9" name="Rectangle 38"/>
          <p:cNvSpPr/>
          <p:nvPr/>
        </p:nvSpPr>
        <p:spPr>
          <a:xfrm>
            <a:off x="309558" y="680477"/>
            <a:ext cx="45720"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0" name="Rectangle 39"/>
          <p:cNvSpPr/>
          <p:nvPr/>
        </p:nvSpPr>
        <p:spPr>
          <a:xfrm>
            <a:off x="269073"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1" name="Rectangle 40"/>
          <p:cNvSpPr/>
          <p:nvPr/>
        </p:nvSpPr>
        <p:spPr>
          <a:xfrm>
            <a:off x="250020"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42" name="Rectangle 41"/>
          <p:cNvSpPr/>
          <p:nvPr/>
        </p:nvSpPr>
        <p:spPr>
          <a:xfrm>
            <a:off x="221768"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8" name="Title 7"/>
          <p:cNvSpPr>
            <a:spLocks noGrp="1"/>
          </p:cNvSpPr>
          <p:nvPr>
            <p:ph type="ctrTitle"/>
          </p:nvPr>
        </p:nvSpPr>
        <p:spPr>
          <a:xfrm>
            <a:off x="914400" y="4343400"/>
            <a:ext cx="7772400" cy="1975104"/>
          </a:xfrm>
        </p:spPr>
        <p:txBody>
          <a:bodyPr/>
          <a:lstStyle>
            <a:lvl1pPr marR="9144" algn="l">
              <a:defRPr sz="4000" b="1" cap="all" spc="0" baseline="0">
                <a:effectLst>
                  <a:reflection blurRad="12700" stA="34000" endA="740" endPos="53000" dir="5400000" sy="-100000" algn="bl" rotWithShape="0"/>
                </a:effectLst>
              </a:defRPr>
            </a:lvl1pPr>
            <a:extLst/>
          </a:lstStyle>
          <a:p>
            <a:r>
              <a:rPr kumimoji="0" lang="en-US" smtClean="0"/>
              <a:t>Click to edit Master title style</a:t>
            </a:r>
            <a:endParaRPr kumimoji="0" lang="en-US"/>
          </a:p>
        </p:txBody>
      </p:sp>
      <p:sp>
        <p:nvSpPr>
          <p:cNvPr id="9" name="Subtitle 8"/>
          <p:cNvSpPr>
            <a:spLocks noGrp="1"/>
          </p:cNvSpPr>
          <p:nvPr>
            <p:ph type="subTitle" idx="1"/>
          </p:nvPr>
        </p:nvSpPr>
        <p:spPr>
          <a:xfrm>
            <a:off x="914400" y="2834640"/>
            <a:ext cx="7772400" cy="1508760"/>
          </a:xfrm>
        </p:spPr>
        <p:txBody>
          <a:bodyPr lIns="100584" tIns="45720" anchor="b"/>
          <a:lstStyle>
            <a:lvl1pPr marL="0" indent="0" algn="l">
              <a:spcBef>
                <a:spcPts val="0"/>
              </a:spcBef>
              <a:buNone/>
              <a:defRPr sz="2000">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56" name="Rectangle 55"/>
          <p:cNvSpPr/>
          <p:nvPr/>
        </p:nvSpPr>
        <p:spPr>
          <a:xfrm>
            <a:off x="255291" y="5047394"/>
            <a:ext cx="73152" cy="169164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5" name="Rectangle 64"/>
          <p:cNvSpPr/>
          <p:nvPr/>
        </p:nvSpPr>
        <p:spPr>
          <a:xfrm>
            <a:off x="255291" y="4796819"/>
            <a:ext cx="73152"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6" name="Rectangle 65"/>
          <p:cNvSpPr/>
          <p:nvPr/>
        </p:nvSpPr>
        <p:spPr>
          <a:xfrm>
            <a:off x="255291" y="4637685"/>
            <a:ext cx="73152" cy="137160"/>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7" name="Rectangle 66"/>
          <p:cNvSpPr/>
          <p:nvPr/>
        </p:nvSpPr>
        <p:spPr>
          <a:xfrm>
            <a:off x="255291" y="4542559"/>
            <a:ext cx="73152" cy="7315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9C0C08C7-CB42-453A-9CBB-A5932A5EC394}" type="datetimeFigureOut">
              <a:rPr lang="en-US" smtClean="0"/>
              <a:pPr/>
              <a:t>6/6/2011</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FD0439CA-ABF5-40F5-8D31-5733692605B6}"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1981200" cy="5851525"/>
          </a:xfrm>
        </p:spPr>
        <p:txBody>
          <a:bodyPr vert="eaVert" anchor="ct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609600" y="274639"/>
            <a:ext cx="58674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9C0C08C7-CB42-453A-9CBB-A5932A5EC394}" type="datetimeFigureOut">
              <a:rPr lang="en-US" smtClean="0"/>
              <a:pPr/>
              <a:t>6/6/2011</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FD0439CA-ABF5-40F5-8D31-5733692605B6}"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9C0C08C7-CB42-453A-9CBB-A5932A5EC394}" type="datetimeFigureOut">
              <a:rPr lang="en-US" smtClean="0"/>
              <a:pPr/>
              <a:t>6/6/2011</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FD0439CA-ABF5-40F5-8D31-5733692605B6}"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14" name="Freeform 13"/>
          <p:cNvSpPr>
            <a:spLocks/>
          </p:cNvSpPr>
          <p:nvPr/>
        </p:nvSpPr>
        <p:spPr bwMode="auto">
          <a:xfrm>
            <a:off x="4828952" y="1073888"/>
            <a:ext cx="4322136" cy="5791200"/>
          </a:xfrm>
          <a:custGeom>
            <a:avLst>
              <a:gd name="A1" fmla="val 0"/>
              <a:gd name="A2" fmla="val 0"/>
              <a:gd name="A3" fmla="val 0"/>
              <a:gd name="A4" fmla="val 0"/>
              <a:gd name="A5" fmla="val 0"/>
              <a:gd name="A6" fmla="val 0"/>
              <a:gd name="A7" fmla="val 0"/>
              <a:gd name="A8" fmla="val 0"/>
            </a:avLst>
            <a:gdLst/>
            <a:ahLst/>
            <a:cxnLst>
              <a:cxn ang="0">
                <a:pos x="0" y="3648"/>
              </a:cxn>
              <a:cxn ang="0">
                <a:pos x="720" y="2016"/>
              </a:cxn>
              <a:cxn ang="0">
                <a:pos x="2736" y="0"/>
              </a:cxn>
              <a:cxn ang="0">
                <a:pos x="2736" y="96"/>
              </a:cxn>
              <a:cxn ang="0">
                <a:pos x="744" y="2038"/>
              </a:cxn>
              <a:cxn ang="0">
                <a:pos x="48" y="3648"/>
              </a:cxn>
              <a:cxn ang="0">
                <a:pos x="0" y="3648"/>
              </a:cxn>
            </a:cxnLst>
            <a:rect l="0" t="0" r="0" b="0"/>
            <a:pathLst>
              <a:path w="2736" h="3648">
                <a:moveTo>
                  <a:pt x="0" y="3648"/>
                </a:moveTo>
                <a:lnTo>
                  <a:pt x="720" y="2016"/>
                </a:lnTo>
                <a:lnTo>
                  <a:pt x="2736" y="672"/>
                </a:lnTo>
                <a:lnTo>
                  <a:pt x="2736" y="720"/>
                </a:lnTo>
                <a:lnTo>
                  <a:pt x="744" y="2038"/>
                </a:lnTo>
                <a:lnTo>
                  <a:pt x="48" y="3648"/>
                </a:lnTo>
                <a:lnTo>
                  <a:pt x="48" y="3648"/>
                </a:lnTo>
                <a:close/>
              </a:path>
            </a:pathLst>
          </a:custGeom>
          <a:noFill/>
          <a:ln w="3175" cap="flat" cmpd="sng" algn="ctr">
            <a:solidFill>
              <a:schemeClr val="accent2">
                <a:alpha val="53000"/>
              </a:schemeClr>
            </a:solid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5" name="Freeform 14"/>
          <p:cNvSpPr>
            <a:spLocks/>
          </p:cNvSpPr>
          <p:nvPr/>
        </p:nvSpPr>
        <p:spPr bwMode="auto">
          <a:xfrm>
            <a:off x="373966" y="0"/>
            <a:ext cx="5514536" cy="6615332"/>
          </a:xfrm>
          <a:custGeom>
            <a:avLst>
              <a:gd name="A1" fmla="val 0"/>
              <a:gd name="A2" fmla="val 0"/>
              <a:gd name="A3" fmla="val 0"/>
              <a:gd name="A4" fmla="val 0"/>
              <a:gd name="A5" fmla="val 0"/>
              <a:gd name="A6" fmla="val 0"/>
              <a:gd name="A7" fmla="val 0"/>
              <a:gd name="A8" fmla="val 0"/>
            </a:avLst>
            <a:gdLst/>
            <a:ahLst/>
            <a:cxnLst>
              <a:cxn ang="0">
                <a:pos x="0" y="4080"/>
              </a:cxn>
              <a:cxn ang="0">
                <a:pos x="0" y="4128"/>
              </a:cxn>
              <a:cxn ang="0">
                <a:pos x="3504" y="2640"/>
              </a:cxn>
              <a:cxn ang="0">
                <a:pos x="2880" y="0"/>
              </a:cxn>
              <a:cxn ang="0">
                <a:pos x="2832" y="0"/>
              </a:cxn>
              <a:cxn ang="0">
                <a:pos x="3465" y="2619"/>
              </a:cxn>
              <a:cxn ang="0">
                <a:pos x="0" y="4080"/>
              </a:cxn>
            </a:cxnLst>
            <a:rect l="0" t="0" r="0" b="0"/>
            <a:pathLst>
              <a:path w="3504" h="4128">
                <a:moveTo>
                  <a:pt x="0" y="4080"/>
                </a:moveTo>
                <a:lnTo>
                  <a:pt x="0" y="4128"/>
                </a:lnTo>
                <a:lnTo>
                  <a:pt x="3504" y="2640"/>
                </a:lnTo>
                <a:lnTo>
                  <a:pt x="2880" y="0"/>
                </a:lnTo>
                <a:lnTo>
                  <a:pt x="2832" y="0"/>
                </a:lnTo>
                <a:lnTo>
                  <a:pt x="3465" y="2619"/>
                </a:lnTo>
                <a:lnTo>
                  <a:pt x="0" y="4080"/>
                </a:lnTo>
                <a:close/>
              </a:path>
            </a:pathLst>
          </a:custGeom>
          <a:noFill/>
          <a:ln w="3175" cap="flat" cmpd="sng" algn="ctr">
            <a:solidFill>
              <a:schemeClr val="accent2">
                <a:alpha val="53000"/>
              </a:schemeClr>
            </a:solid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3" name="Freeform 12"/>
          <p:cNvSpPr>
            <a:spLocks/>
          </p:cNvSpPr>
          <p:nvPr/>
        </p:nvSpPr>
        <p:spPr bwMode="auto">
          <a:xfrm rot="5236414">
            <a:off x="4462128" y="1483600"/>
            <a:ext cx="4114800" cy="118872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6" name="Freeform 15"/>
          <p:cNvSpPr>
            <a:spLocks/>
          </p:cNvSpPr>
          <p:nvPr/>
        </p:nvSpPr>
        <p:spPr bwMode="auto">
          <a:xfrm>
            <a:off x="5943600" y="0"/>
            <a:ext cx="2743200" cy="4267200"/>
          </a:xfrm>
          <a:custGeom>
            <a:avLst>
              <a:gd name="A1" fmla="val 0"/>
              <a:gd name="A2" fmla="val 0"/>
              <a:gd name="A3" fmla="val 0"/>
              <a:gd name="A4" fmla="val 0"/>
              <a:gd name="A5" fmla="val 0"/>
              <a:gd name="A6" fmla="val 0"/>
              <a:gd name="A7" fmla="val 0"/>
              <a:gd name="A8" fmla="val 0"/>
            </a:avLst>
            <a:gdLst/>
            <a:ahLst/>
            <a:cxnLst>
              <a:cxn ang="0">
                <a:pos x="1104" y="0"/>
              </a:cxn>
              <a:cxn ang="0">
                <a:pos x="1728" y="0"/>
              </a:cxn>
              <a:cxn ang="0">
                <a:pos x="0" y="2688"/>
              </a:cxn>
              <a:cxn ang="0">
                <a:pos x="1104" y="0"/>
              </a:cxn>
            </a:cxnLst>
            <a:rect l="0" t="0" r="0" b="0"/>
            <a:pathLst>
              <a:path w="1728" h="2688">
                <a:moveTo>
                  <a:pt x="1104" y="0"/>
                </a:moveTo>
                <a:lnTo>
                  <a:pt x="1728" y="0"/>
                </a:lnTo>
                <a:lnTo>
                  <a:pt x="0" y="2688"/>
                </a:lnTo>
                <a:lnTo>
                  <a:pt x="110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7" name="Freeform 16"/>
          <p:cNvSpPr>
            <a:spLocks/>
          </p:cNvSpPr>
          <p:nvPr/>
        </p:nvSpPr>
        <p:spPr bwMode="auto">
          <a:xfrm>
            <a:off x="5943600" y="4267200"/>
            <a:ext cx="3200400" cy="1143000"/>
          </a:xfrm>
          <a:custGeom>
            <a:avLst>
              <a:gd name="A1" fmla="val 0"/>
              <a:gd name="A2" fmla="val 0"/>
              <a:gd name="A3" fmla="val 0"/>
              <a:gd name="A4" fmla="val 0"/>
              <a:gd name="A5" fmla="val 0"/>
              <a:gd name="A6" fmla="val 0"/>
              <a:gd name="A7" fmla="val 0"/>
              <a:gd name="A8" fmla="val 0"/>
            </a:avLst>
            <a:gdLst/>
            <a:ahLst/>
            <a:cxnLst>
              <a:cxn ang="0">
                <a:pos x="0" y="0"/>
              </a:cxn>
              <a:cxn ang="0">
                <a:pos x="2016" y="240"/>
              </a:cxn>
              <a:cxn ang="0">
                <a:pos x="2016" y="720"/>
              </a:cxn>
              <a:cxn ang="0">
                <a:pos x="0" y="0"/>
              </a:cxn>
            </a:cxnLst>
            <a:rect l="0" t="0" r="0" b="0"/>
            <a:pathLst>
              <a:path w="2016" h="720">
                <a:moveTo>
                  <a:pt x="0" y="0"/>
                </a:moveTo>
                <a:lnTo>
                  <a:pt x="2016" y="240"/>
                </a:lnTo>
                <a:lnTo>
                  <a:pt x="2016" y="720"/>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8" name="Freeform 17"/>
          <p:cNvSpPr>
            <a:spLocks/>
          </p:cNvSpPr>
          <p:nvPr/>
        </p:nvSpPr>
        <p:spPr bwMode="auto">
          <a:xfrm>
            <a:off x="5943600" y="0"/>
            <a:ext cx="1371600" cy="4267200"/>
          </a:xfrm>
          <a:custGeom>
            <a:avLst>
              <a:gd name="A1" fmla="val 0"/>
              <a:gd name="A2" fmla="val 0"/>
              <a:gd name="A3" fmla="val 0"/>
              <a:gd name="A4" fmla="val 0"/>
              <a:gd name="A5" fmla="val 0"/>
              <a:gd name="A6" fmla="val 0"/>
              <a:gd name="A7" fmla="val 0"/>
              <a:gd name="A8" fmla="val 0"/>
            </a:avLst>
            <a:gdLst/>
            <a:ahLst/>
            <a:cxnLst>
              <a:cxn ang="0">
                <a:pos x="864" y="0"/>
              </a:cxn>
              <a:cxn ang="0">
                <a:pos x="0" y="2688"/>
              </a:cxn>
              <a:cxn ang="0">
                <a:pos x="768" y="0"/>
              </a:cxn>
              <a:cxn ang="0">
                <a:pos x="864" y="0"/>
              </a:cxn>
            </a:cxnLst>
            <a:rect l="0" t="0" r="0" b="0"/>
            <a:pathLst>
              <a:path w="864" h="2688">
                <a:moveTo>
                  <a:pt x="864" y="0"/>
                </a:moveTo>
                <a:lnTo>
                  <a:pt x="0" y="2688"/>
                </a:lnTo>
                <a:lnTo>
                  <a:pt x="768" y="0"/>
                </a:lnTo>
                <a:lnTo>
                  <a:pt x="86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9" name="Freeform 18"/>
          <p:cNvSpPr>
            <a:spLocks/>
          </p:cNvSpPr>
          <p:nvPr/>
        </p:nvSpPr>
        <p:spPr bwMode="auto">
          <a:xfrm>
            <a:off x="5948363" y="4246563"/>
            <a:ext cx="2090737" cy="2611437"/>
          </a:xfrm>
          <a:custGeom>
            <a:avLst>
              <a:gd name="A1" fmla="val 0"/>
              <a:gd name="A2" fmla="val 0"/>
              <a:gd name="A3" fmla="val 0"/>
              <a:gd name="A4" fmla="val 0"/>
              <a:gd name="A5" fmla="val 0"/>
              <a:gd name="A6" fmla="val 0"/>
              <a:gd name="A7" fmla="val 0"/>
              <a:gd name="A8" fmla="val 0"/>
            </a:avLst>
            <a:gdLst/>
            <a:ahLst/>
            <a:cxnLst>
              <a:cxn ang="0">
                <a:pos x="1071" y="1645"/>
              </a:cxn>
              <a:cxn ang="0">
                <a:pos x="1317" y="1645"/>
              </a:cxn>
              <a:cxn ang="0">
                <a:pos x="0" y="0"/>
              </a:cxn>
              <a:cxn ang="0">
                <a:pos x="1071" y="1645"/>
              </a:cxn>
            </a:cxnLst>
            <a:rect l="0" t="0" r="0" b="0"/>
            <a:pathLst>
              <a:path w="1317" h="1645">
                <a:moveTo>
                  <a:pt x="1071" y="1645"/>
                </a:moveTo>
                <a:lnTo>
                  <a:pt x="1317" y="1645"/>
                </a:lnTo>
                <a:lnTo>
                  <a:pt x="0" y="0"/>
                </a:lnTo>
                <a:lnTo>
                  <a:pt x="1071" y="1645"/>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0" name="Freeform 19"/>
          <p:cNvSpPr>
            <a:spLocks/>
          </p:cNvSpPr>
          <p:nvPr/>
        </p:nvSpPr>
        <p:spPr bwMode="auto">
          <a:xfrm>
            <a:off x="5943600" y="4267200"/>
            <a:ext cx="1600200" cy="2590800"/>
          </a:xfrm>
          <a:custGeom>
            <a:avLst>
              <a:gd name="A1" fmla="val 0"/>
              <a:gd name="A2" fmla="val 0"/>
              <a:gd name="A3" fmla="val 0"/>
              <a:gd name="A4" fmla="val 0"/>
              <a:gd name="A5" fmla="val 0"/>
              <a:gd name="A6" fmla="val 0"/>
              <a:gd name="A7" fmla="val 0"/>
              <a:gd name="A8" fmla="val 0"/>
            </a:avLst>
            <a:gdLst/>
            <a:ahLst/>
            <a:cxnLst>
              <a:cxn ang="0">
                <a:pos x="1008" y="1632"/>
              </a:cxn>
              <a:cxn ang="0">
                <a:pos x="0" y="0"/>
              </a:cxn>
              <a:cxn ang="0">
                <a:pos x="960" y="1632"/>
              </a:cxn>
              <a:cxn ang="0">
                <a:pos x="1008" y="1632"/>
              </a:cxn>
            </a:cxnLst>
            <a:rect l="0" t="0" r="0" b="0"/>
            <a:pathLst>
              <a:path w="1008" h="1632">
                <a:moveTo>
                  <a:pt x="1008" y="1632"/>
                </a:moveTo>
                <a:lnTo>
                  <a:pt x="0" y="0"/>
                </a:lnTo>
                <a:lnTo>
                  <a:pt x="960" y="1632"/>
                </a:lnTo>
                <a:lnTo>
                  <a:pt x="1008"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1" name="Freeform 20"/>
          <p:cNvSpPr>
            <a:spLocks/>
          </p:cNvSpPr>
          <p:nvPr/>
        </p:nvSpPr>
        <p:spPr bwMode="auto">
          <a:xfrm>
            <a:off x="5943600" y="1371600"/>
            <a:ext cx="3200400" cy="2895600"/>
          </a:xfrm>
          <a:custGeom>
            <a:avLst>
              <a:gd name="A1" fmla="val 0"/>
              <a:gd name="A2" fmla="val 0"/>
              <a:gd name="A3" fmla="val 0"/>
              <a:gd name="A4" fmla="val 0"/>
              <a:gd name="A5" fmla="val 0"/>
              <a:gd name="A6" fmla="val 0"/>
              <a:gd name="A7" fmla="val 0"/>
              <a:gd name="A8" fmla="val 0"/>
            </a:avLst>
            <a:gdLst/>
            <a:ahLst/>
            <a:cxnLst>
              <a:cxn ang="0">
                <a:pos x="2016" y="0"/>
              </a:cxn>
              <a:cxn ang="0">
                <a:pos x="2016" y="144"/>
              </a:cxn>
              <a:cxn ang="0">
                <a:pos x="0" y="1824"/>
              </a:cxn>
              <a:cxn ang="0">
                <a:pos x="2016" y="0"/>
              </a:cxn>
            </a:cxnLst>
            <a:rect l="0" t="0" r="0" b="0"/>
            <a:pathLst>
              <a:path w="2016" h="1824">
                <a:moveTo>
                  <a:pt x="2016" y="0"/>
                </a:moveTo>
                <a:lnTo>
                  <a:pt x="2016" y="144"/>
                </a:lnTo>
                <a:lnTo>
                  <a:pt x="0" y="1824"/>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2" name="Freeform 21"/>
          <p:cNvSpPr>
            <a:spLocks/>
          </p:cNvSpPr>
          <p:nvPr/>
        </p:nvSpPr>
        <p:spPr bwMode="auto">
          <a:xfrm>
            <a:off x="5943600" y="1752600"/>
            <a:ext cx="3200400" cy="2514600"/>
          </a:xfrm>
          <a:custGeom>
            <a:avLst>
              <a:gd name="A1" fmla="val 0"/>
              <a:gd name="A2" fmla="val 0"/>
              <a:gd name="A3" fmla="val 0"/>
              <a:gd name="A4" fmla="val 0"/>
              <a:gd name="A5" fmla="val 0"/>
              <a:gd name="A6" fmla="val 0"/>
              <a:gd name="A7" fmla="val 0"/>
              <a:gd name="A8" fmla="val 0"/>
            </a:avLst>
            <a:gdLst/>
            <a:ahLst/>
            <a:cxnLst>
              <a:cxn ang="0">
                <a:pos x="2016" y="0"/>
              </a:cxn>
              <a:cxn ang="0">
                <a:pos x="0" y="1584"/>
              </a:cxn>
              <a:cxn ang="0">
                <a:pos x="2016" y="48"/>
              </a:cxn>
              <a:cxn ang="0">
                <a:pos x="2016" y="0"/>
              </a:cxn>
            </a:cxnLst>
            <a:rect l="0" t="0" r="0" b="0"/>
            <a:pathLst>
              <a:path w="2016" h="1584">
                <a:moveTo>
                  <a:pt x="2016" y="0"/>
                </a:moveTo>
                <a:lnTo>
                  <a:pt x="0" y="1584"/>
                </a:lnTo>
                <a:lnTo>
                  <a:pt x="2016" y="48"/>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3" name="Freeform 22"/>
          <p:cNvSpPr>
            <a:spLocks/>
          </p:cNvSpPr>
          <p:nvPr/>
        </p:nvSpPr>
        <p:spPr bwMode="auto">
          <a:xfrm>
            <a:off x="990600" y="4267200"/>
            <a:ext cx="4953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120" y="0"/>
              </a:cxn>
              <a:cxn ang="0">
                <a:pos x="1056" y="1632"/>
              </a:cxn>
              <a:cxn ang="0">
                <a:pos x="0" y="1632"/>
              </a:cxn>
            </a:cxnLst>
            <a:rect l="0" t="0" r="0" b="0"/>
            <a:pathLst>
              <a:path w="3120" h="1632">
                <a:moveTo>
                  <a:pt x="0" y="1632"/>
                </a:moveTo>
                <a:lnTo>
                  <a:pt x="3120" y="0"/>
                </a:lnTo>
                <a:lnTo>
                  <a:pt x="1056"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4" name="Freeform 23"/>
          <p:cNvSpPr>
            <a:spLocks/>
          </p:cNvSpPr>
          <p:nvPr/>
        </p:nvSpPr>
        <p:spPr bwMode="auto">
          <a:xfrm>
            <a:off x="533400" y="4267200"/>
            <a:ext cx="5334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360" y="0"/>
              </a:cxn>
              <a:cxn ang="0">
                <a:pos x="144" y="1632"/>
              </a:cxn>
              <a:cxn ang="0">
                <a:pos x="0" y="1632"/>
              </a:cxn>
            </a:cxnLst>
            <a:rect l="0" t="0" r="0" b="0"/>
            <a:pathLst>
              <a:path w="3360" h="1632">
                <a:moveTo>
                  <a:pt x="0" y="1632"/>
                </a:moveTo>
                <a:lnTo>
                  <a:pt x="3360" y="0"/>
                </a:lnTo>
                <a:lnTo>
                  <a:pt x="144"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5" name="Freeform 24"/>
          <p:cNvSpPr>
            <a:spLocks/>
          </p:cNvSpPr>
          <p:nvPr/>
        </p:nvSpPr>
        <p:spPr bwMode="auto">
          <a:xfrm>
            <a:off x="366824" y="2438400"/>
            <a:ext cx="5638800" cy="1828800"/>
          </a:xfrm>
          <a:custGeom>
            <a:avLst>
              <a:gd name="A1" fmla="val 0"/>
              <a:gd name="A2" fmla="val 0"/>
              <a:gd name="A3" fmla="val 0"/>
              <a:gd name="A4" fmla="val 0"/>
              <a:gd name="A5" fmla="val 0"/>
              <a:gd name="A6" fmla="val 0"/>
              <a:gd name="A7" fmla="val 0"/>
              <a:gd name="A8" fmla="val 0"/>
            </a:avLst>
            <a:gdLst/>
            <a:ahLst/>
            <a:cxnLst>
              <a:cxn ang="0">
                <a:pos x="0" y="0"/>
              </a:cxn>
              <a:cxn ang="0">
                <a:pos x="3552" y="1152"/>
              </a:cxn>
              <a:cxn ang="0">
                <a:pos x="0" y="384"/>
              </a:cxn>
              <a:cxn ang="0">
                <a:pos x="0" y="0"/>
              </a:cxn>
            </a:cxnLst>
            <a:rect l="0" t="0" r="0" b="0"/>
            <a:pathLst>
              <a:path w="3552" h="1152">
                <a:moveTo>
                  <a:pt x="0" y="0"/>
                </a:moveTo>
                <a:lnTo>
                  <a:pt x="3504" y="1152"/>
                </a:lnTo>
                <a:lnTo>
                  <a:pt x="0" y="384"/>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6" name="Freeform 25"/>
          <p:cNvSpPr>
            <a:spLocks/>
          </p:cNvSpPr>
          <p:nvPr/>
        </p:nvSpPr>
        <p:spPr bwMode="auto">
          <a:xfrm>
            <a:off x="366824" y="2133600"/>
            <a:ext cx="5638800" cy="213360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7" name="Freeform 26"/>
          <p:cNvSpPr>
            <a:spLocks/>
          </p:cNvSpPr>
          <p:nvPr/>
        </p:nvSpPr>
        <p:spPr bwMode="auto">
          <a:xfrm>
            <a:off x="4572000" y="4267200"/>
            <a:ext cx="1371600" cy="2590800"/>
          </a:xfrm>
          <a:custGeom>
            <a:avLst>
              <a:gd name="A1" fmla="val 0"/>
              <a:gd name="A2" fmla="val 0"/>
              <a:gd name="A3" fmla="val 0"/>
              <a:gd name="A4" fmla="val 0"/>
              <a:gd name="A5" fmla="val 0"/>
              <a:gd name="A6" fmla="val 0"/>
              <a:gd name="A7" fmla="val 0"/>
              <a:gd name="A8" fmla="val 0"/>
            </a:avLst>
            <a:gdLst/>
            <a:ahLst/>
            <a:cxnLst>
              <a:cxn ang="0">
                <a:pos x="0" y="1632"/>
              </a:cxn>
              <a:cxn ang="0">
                <a:pos x="96" y="1632"/>
              </a:cxn>
              <a:cxn ang="0">
                <a:pos x="864" y="0"/>
              </a:cxn>
              <a:cxn ang="0">
                <a:pos x="0" y="1632"/>
              </a:cxn>
            </a:cxnLst>
            <a:rect l="0" t="0" r="0" b="0"/>
            <a:pathLst>
              <a:path w="864" h="1632">
                <a:moveTo>
                  <a:pt x="0" y="1632"/>
                </a:moveTo>
                <a:lnTo>
                  <a:pt x="96" y="1632"/>
                </a:lnTo>
                <a:lnTo>
                  <a:pt x="864" y="0"/>
                </a:lnTo>
                <a:lnTo>
                  <a:pt x="0" y="1632"/>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3" name="Text Placeholder 2"/>
          <p:cNvSpPr>
            <a:spLocks noGrp="1"/>
          </p:cNvSpPr>
          <p:nvPr>
            <p:ph type="body" idx="1"/>
          </p:nvPr>
        </p:nvSpPr>
        <p:spPr>
          <a:xfrm>
            <a:off x="706902" y="1351672"/>
            <a:ext cx="5718048" cy="977486"/>
          </a:xfrm>
        </p:spPr>
        <p:txBody>
          <a:bodyPr lIns="82296" tIns="45720" bIns="0" anchor="t"/>
          <a:lstStyle>
            <a:lvl1pPr marL="54864" indent="0">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9C0C08C7-CB42-453A-9CBB-A5932A5EC394}" type="datetimeFigureOut">
              <a:rPr lang="en-US" smtClean="0"/>
              <a:pPr/>
              <a:t>6/6/2011</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FD0439CA-ABF5-40F5-8D31-5733692605B6}" type="slidenum">
              <a:rPr lang="en-US" smtClean="0"/>
              <a:pPr/>
              <a:t>‹#›</a:t>
            </a:fld>
            <a:endParaRPr lang="en-US"/>
          </a:p>
        </p:txBody>
      </p:sp>
      <p:sp>
        <p:nvSpPr>
          <p:cNvPr id="7" name="Rectangle 6"/>
          <p:cNvSpPr/>
          <p:nvPr/>
        </p:nvSpPr>
        <p:spPr>
          <a:xfrm>
            <a:off x="363160" y="402264"/>
            <a:ext cx="8503920" cy="886265"/>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706902" y="512064"/>
            <a:ext cx="8156448" cy="777240"/>
          </a:xfrm>
        </p:spPr>
        <p:txBody>
          <a:bodyPr tIns="64008"/>
          <a:lstStyle>
            <a:lvl1pPr algn="l">
              <a:buNone/>
              <a:defRPr sz="3800" b="0" cap="none" spc="-150" baseline="0"/>
            </a:lvl1pPr>
            <a:extLst/>
          </a:lstStyle>
          <a:p>
            <a:r>
              <a:rPr kumimoji="0" lang="en-US" smtClean="0"/>
              <a:t>Click to edit Master title style</a:t>
            </a:r>
            <a:endParaRPr kumimoji="0" lang="en-US"/>
          </a:p>
        </p:txBody>
      </p:sp>
      <p:sp>
        <p:nvSpPr>
          <p:cNvPr id="8" name="Rectangle 7"/>
          <p:cNvSpPr/>
          <p:nvPr/>
        </p:nvSpPr>
        <p:spPr>
          <a:xfrm flipH="1">
            <a:off x="371538"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9" name="Rectangle 8"/>
          <p:cNvSpPr/>
          <p:nvPr/>
        </p:nvSpPr>
        <p:spPr>
          <a:xfrm flipH="1">
            <a:off x="411109"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0" name="Rectangle 9"/>
          <p:cNvSpPr/>
          <p:nvPr/>
        </p:nvSpPr>
        <p:spPr>
          <a:xfrm flipH="1">
            <a:off x="448450"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Rectangle 10"/>
          <p:cNvSpPr/>
          <p:nvPr/>
        </p:nvSpPr>
        <p:spPr>
          <a:xfrm flipH="1">
            <a:off x="476702"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2" name="Rectangle 11"/>
          <p:cNvSpPr/>
          <p:nvPr/>
        </p:nvSpPr>
        <p:spPr>
          <a:xfrm>
            <a:off x="500478" y="680477"/>
            <a:ext cx="36576"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512064"/>
            <a:ext cx="8229600" cy="9144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64344" y="1770501"/>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55344" y="1770501"/>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9C0C08C7-CB42-453A-9CBB-A5932A5EC394}" type="datetimeFigureOut">
              <a:rPr lang="en-US" smtClean="0"/>
              <a:pPr/>
              <a:t>6/6/2011</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FD0439CA-ABF5-40F5-8D31-5733692605B6}"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5" name="Rectangle 24"/>
          <p:cNvSpPr/>
          <p:nvPr/>
        </p:nvSpPr>
        <p:spPr>
          <a:xfrm>
            <a:off x="0" y="402265"/>
            <a:ext cx="8867080" cy="886265"/>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504824" y="512064"/>
            <a:ext cx="7772400" cy="914400"/>
          </a:xfrm>
        </p:spPr>
        <p:txBody>
          <a:bodyPr anchor="t"/>
          <a:lstStyle>
            <a:lvl1pPr>
              <a:defRPr sz="400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09750"/>
            <a:ext cx="4040188" cy="639762"/>
          </a:xfrm>
        </p:spPr>
        <p:txBody>
          <a:bodyPr anchor="ctr"/>
          <a:lstStyle>
            <a:lvl1pPr marL="73152" indent="0" algn="l">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09750"/>
            <a:ext cx="4041775" cy="639762"/>
          </a:xfrm>
        </p:spPr>
        <p:txBody>
          <a:bodyPr anchor="ctr"/>
          <a:lstStyle>
            <a:lvl1pPr marL="73152" indent="0">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459037"/>
            <a:ext cx="4040188" cy="3959352"/>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459037"/>
            <a:ext cx="4041775" cy="3959352"/>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9C0C08C7-CB42-453A-9CBB-A5932A5EC394}" type="datetimeFigureOut">
              <a:rPr lang="en-US" smtClean="0"/>
              <a:pPr/>
              <a:t>6/6/2011</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FD0439CA-ABF5-40F5-8D31-5733692605B6}" type="slidenum">
              <a:rPr lang="en-US" smtClean="0"/>
              <a:pPr/>
              <a:t>‹#›</a:t>
            </a:fld>
            <a:endParaRPr lang="en-US"/>
          </a:p>
        </p:txBody>
      </p:sp>
      <p:sp>
        <p:nvSpPr>
          <p:cNvPr id="16" name="Rectangle 15"/>
          <p:cNvSpPr/>
          <p:nvPr/>
        </p:nvSpPr>
        <p:spPr>
          <a:xfrm>
            <a:off x="87790" y="680477"/>
            <a:ext cx="45720"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7" name="Rectangle 16"/>
          <p:cNvSpPr/>
          <p:nvPr/>
        </p:nvSpPr>
        <p:spPr>
          <a:xfrm>
            <a:off x="47305"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8" name="Rectangle 17"/>
          <p:cNvSpPr/>
          <p:nvPr/>
        </p:nvSpPr>
        <p:spPr>
          <a:xfrm>
            <a:off x="28252"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9" name="Rectangle 18"/>
          <p:cNvSpPr/>
          <p:nvPr/>
        </p:nvSpPr>
        <p:spPr>
          <a:xfrm>
            <a:off x="0"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0" name="Rectangle 19"/>
          <p:cNvSpPr/>
          <p:nvPr/>
        </p:nvSpPr>
        <p:spPr>
          <a:xfrm flipH="1">
            <a:off x="149770"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1" name="Rectangle 20"/>
          <p:cNvSpPr/>
          <p:nvPr/>
        </p:nvSpPr>
        <p:spPr>
          <a:xfrm flipH="1">
            <a:off x="189341"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2" name="Rectangle 21"/>
          <p:cNvSpPr/>
          <p:nvPr/>
        </p:nvSpPr>
        <p:spPr>
          <a:xfrm flipH="1">
            <a:off x="226682"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9" name="Rectangle 28"/>
          <p:cNvSpPr/>
          <p:nvPr/>
        </p:nvSpPr>
        <p:spPr>
          <a:xfrm flipH="1">
            <a:off x="254934"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30" name="Rectangle 29"/>
          <p:cNvSpPr/>
          <p:nvPr/>
        </p:nvSpPr>
        <p:spPr>
          <a:xfrm>
            <a:off x="278710" y="680477"/>
            <a:ext cx="36576"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914400" y="512064"/>
            <a:ext cx="7772400" cy="914400"/>
          </a:xfrm>
        </p:spPr>
        <p:txBody>
          <a:bodyPr/>
          <a:lstStyle>
            <a:lvl1pPr>
              <a:defRPr sz="4000" cap="none" baseline="0"/>
            </a:lvl1pPr>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9C0C08C7-CB42-453A-9CBB-A5932A5EC394}" type="datetimeFigureOut">
              <a:rPr lang="en-US" smtClean="0"/>
              <a:pPr/>
              <a:t>6/6/2011</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FD0439CA-ABF5-40F5-8D31-5733692605B6}"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9C0C08C7-CB42-453A-9CBB-A5932A5EC394}" type="datetimeFigureOut">
              <a:rPr lang="en-US" smtClean="0"/>
              <a:pPr/>
              <a:t>6/6/2011</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FD0439CA-ABF5-40F5-8D31-5733692605B6}"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273050"/>
            <a:ext cx="8229600" cy="1162050"/>
          </a:xfrm>
        </p:spPr>
        <p:txBody>
          <a:bodyPr anchor="ctr"/>
          <a:lstStyle>
            <a:lvl1pPr algn="l">
              <a:buNone/>
              <a:defRPr sz="3600" b="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435100"/>
            <a:ext cx="2514600" cy="4572000"/>
          </a:xfrm>
        </p:spPr>
        <p:txBody>
          <a:bodyPr/>
          <a:lstStyle>
            <a:lvl1pPr marL="54864" indent="0">
              <a:buNone/>
              <a:defRPr sz="18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429000" y="1435100"/>
            <a:ext cx="5486400"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9C0C08C7-CB42-453A-9CBB-A5932A5EC394}" type="datetimeFigureOut">
              <a:rPr lang="en-US" smtClean="0"/>
              <a:pPr/>
              <a:t>6/6/2011</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FD0439CA-ABF5-40F5-8D31-5733692605B6}"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8" name="Rectangle 7"/>
          <p:cNvSpPr/>
          <p:nvPr/>
        </p:nvSpPr>
        <p:spPr>
          <a:xfrm>
            <a:off x="368032" y="0"/>
            <a:ext cx="8778240" cy="1878037"/>
          </a:xfrm>
          <a:prstGeom prst="rect">
            <a:avLst/>
          </a:prstGeom>
          <a:solidFill>
            <a:srgbClr val="000000">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cxnSp>
        <p:nvCxnSpPr>
          <p:cNvPr id="9" name="Straight Connector 8"/>
          <p:cNvCxnSpPr/>
          <p:nvPr/>
        </p:nvCxnSpPr>
        <p:spPr>
          <a:xfrm flipV="1">
            <a:off x="363195" y="1885028"/>
            <a:ext cx="8782622" cy="0"/>
          </a:xfrm>
          <a:prstGeom prst="line">
            <a:avLst/>
          </a:prstGeom>
          <a:noFill/>
          <a:ln w="19050" cap="flat" cmpd="sng" algn="ctr">
            <a:solidFill>
              <a:srgbClr val="FFFFFF">
                <a:alpha val="100000"/>
              </a:srgbClr>
            </a:solidFill>
            <a:prstDash val="solid"/>
            <a:miter lim="800000"/>
          </a:ln>
          <a:effectLst/>
        </p:spPr>
        <p:style>
          <a:lnRef idx="2">
            <a:schemeClr val="accent1"/>
          </a:lnRef>
          <a:fillRef idx="0">
            <a:schemeClr val="accent1"/>
          </a:fillRef>
          <a:effectRef idx="1">
            <a:schemeClr val="accent1"/>
          </a:effectRef>
          <a:fontRef idx="minor">
            <a:schemeClr val="tx1"/>
          </a:fontRef>
        </p:style>
      </p:cxnSp>
      <p:grpSp>
        <p:nvGrpSpPr>
          <p:cNvPr id="10" name="Group 9"/>
          <p:cNvGrpSpPr/>
          <p:nvPr/>
        </p:nvGrpSpPr>
        <p:grpSpPr>
          <a:xfrm rot="5400000">
            <a:off x="8514581" y="1219200"/>
            <a:ext cx="132763" cy="128466"/>
            <a:chOff x="6668087" y="1297746"/>
            <a:chExt cx="161840" cy="156602"/>
          </a:xfrm>
        </p:grpSpPr>
        <p:cxnSp>
          <p:nvCxnSpPr>
            <p:cNvPr id="15" name="Straight Connector 14"/>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2" name="Title 1"/>
          <p:cNvSpPr>
            <a:spLocks noGrp="1"/>
          </p:cNvSpPr>
          <p:nvPr>
            <p:ph type="title"/>
          </p:nvPr>
        </p:nvSpPr>
        <p:spPr bwMode="grayWhite">
          <a:xfrm>
            <a:off x="914400" y="441251"/>
            <a:ext cx="6858000" cy="701749"/>
          </a:xfrm>
        </p:spPr>
        <p:txBody>
          <a:bodyPr anchor="b"/>
          <a:lstStyle>
            <a:lvl1pPr algn="l">
              <a:buNone/>
              <a:defRPr sz="2100" b="0"/>
            </a:lvl1pPr>
            <a:extLst/>
          </a:lstStyle>
          <a:p>
            <a:r>
              <a:rPr kumimoji="0" lang="en-US" smtClean="0"/>
              <a:t>Click to edit Master title style</a:t>
            </a:r>
            <a:endParaRPr kumimoji="0" lang="en-US"/>
          </a:p>
        </p:txBody>
      </p:sp>
      <p:sp>
        <p:nvSpPr>
          <p:cNvPr id="3" name="Picture Placeholder 2"/>
          <p:cNvSpPr>
            <a:spLocks noGrp="1"/>
          </p:cNvSpPr>
          <p:nvPr>
            <p:ph type="pic" idx="1"/>
          </p:nvPr>
        </p:nvSpPr>
        <p:spPr>
          <a:xfrm>
            <a:off x="368032" y="1893781"/>
            <a:ext cx="8778240" cy="4960144"/>
          </a:xfrm>
          <a:solidFill>
            <a:schemeClr val="bg2"/>
          </a:solidFill>
        </p:spPr>
        <p:txBody>
          <a:bodyPr/>
          <a:lstStyle>
            <a:lvl1pPr marL="0" indent="0">
              <a:buNone/>
              <a:defRPr sz="3200"/>
            </a:lvl1pPr>
            <a:extLst/>
          </a:lstStyle>
          <a:p>
            <a:r>
              <a:rPr kumimoji="0" lang="en-US" smtClean="0"/>
              <a:t>Click icon to add picture</a:t>
            </a:r>
            <a:endParaRPr kumimoji="0" lang="en-US"/>
          </a:p>
        </p:txBody>
      </p:sp>
      <p:sp>
        <p:nvSpPr>
          <p:cNvPr id="4" name="Text Placeholder 3"/>
          <p:cNvSpPr>
            <a:spLocks noGrp="1"/>
          </p:cNvSpPr>
          <p:nvPr>
            <p:ph type="body" sz="half" idx="2"/>
          </p:nvPr>
        </p:nvSpPr>
        <p:spPr bwMode="grayWhite">
          <a:xfrm>
            <a:off x="914400" y="1150144"/>
            <a:ext cx="6858000" cy="685800"/>
          </a:xfrm>
        </p:spPr>
        <p:txBody>
          <a:bodyPr/>
          <a:lstStyle>
            <a:lvl1pPr marL="27432" indent="0">
              <a:spcBef>
                <a:spcPts val="0"/>
              </a:spcBef>
              <a:buNone/>
              <a:defRPr sz="1400">
                <a:solidFill>
                  <a:srgbClr val="FFFFFF"/>
                </a:solidFill>
              </a:defRPr>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grpSp>
        <p:nvGrpSpPr>
          <p:cNvPr id="14" name="Group 13"/>
          <p:cNvGrpSpPr/>
          <p:nvPr/>
        </p:nvGrpSpPr>
        <p:grpSpPr>
          <a:xfrm rot="5400000">
            <a:off x="8666981" y="1371600"/>
            <a:ext cx="132763" cy="128466"/>
            <a:chOff x="6668087" y="1297746"/>
            <a:chExt cx="161840" cy="156602"/>
          </a:xfrm>
        </p:grpSpPr>
        <p:cxnSp>
          <p:nvCxnSpPr>
            <p:cNvPr id="11" name="Straight Connector 10"/>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3" name="Straight Connector 12"/>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grpSp>
        <p:nvGrpSpPr>
          <p:cNvPr id="18" name="Group 17"/>
          <p:cNvGrpSpPr/>
          <p:nvPr/>
        </p:nvGrpSpPr>
        <p:grpSpPr>
          <a:xfrm rot="5400000">
            <a:off x="8320088" y="1474763"/>
            <a:ext cx="132763" cy="128466"/>
            <a:chOff x="6668087" y="1297746"/>
            <a:chExt cx="161840" cy="156602"/>
          </a:xfrm>
        </p:grpSpPr>
        <p:cxnSp>
          <p:nvCxnSpPr>
            <p:cNvPr id="19" name="Straight Connector 18"/>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5" name="Date Placeholder 4"/>
          <p:cNvSpPr>
            <a:spLocks noGrp="1"/>
          </p:cNvSpPr>
          <p:nvPr>
            <p:ph type="dt" sz="half" idx="10"/>
          </p:nvPr>
        </p:nvSpPr>
        <p:spPr>
          <a:xfrm>
            <a:off x="6477000" y="55499"/>
            <a:ext cx="2133600" cy="365125"/>
          </a:xfrm>
        </p:spPr>
        <p:txBody>
          <a:bodyPr/>
          <a:lstStyle>
            <a:extLst/>
          </a:lstStyle>
          <a:p>
            <a:fld id="{9C0C08C7-CB42-453A-9CBB-A5932A5EC394}" type="datetimeFigureOut">
              <a:rPr lang="en-US" smtClean="0"/>
              <a:pPr/>
              <a:t>6/6/2011</a:t>
            </a:fld>
            <a:endParaRPr lang="en-US"/>
          </a:p>
        </p:txBody>
      </p:sp>
      <p:sp>
        <p:nvSpPr>
          <p:cNvPr id="6" name="Footer Placeholder 5"/>
          <p:cNvSpPr>
            <a:spLocks noGrp="1"/>
          </p:cNvSpPr>
          <p:nvPr>
            <p:ph type="ftr" sz="quarter" idx="11"/>
          </p:nvPr>
        </p:nvSpPr>
        <p:spPr>
          <a:xfrm>
            <a:off x="914400" y="55499"/>
            <a:ext cx="5562600" cy="365125"/>
          </a:xfrm>
        </p:spPr>
        <p:txBody>
          <a:bodyPr/>
          <a:lstStyle>
            <a:extLst/>
          </a:lstStyle>
          <a:p>
            <a:endParaRPr lang="en-US"/>
          </a:p>
        </p:txBody>
      </p:sp>
      <p:sp>
        <p:nvSpPr>
          <p:cNvPr id="7" name="Slide Number Placeholder 6"/>
          <p:cNvSpPr>
            <a:spLocks noGrp="1"/>
          </p:cNvSpPr>
          <p:nvPr>
            <p:ph type="sldNum" sz="quarter" idx="12"/>
          </p:nvPr>
        </p:nvSpPr>
        <p:spPr>
          <a:xfrm>
            <a:off x="8610600" y="55499"/>
            <a:ext cx="457200" cy="365125"/>
          </a:xfrm>
        </p:spPr>
        <p:txBody>
          <a:bodyPr/>
          <a:lstStyle>
            <a:extLst/>
          </a:lstStyle>
          <a:p>
            <a:fld id="{FD0439CA-ABF5-40F5-8D31-5733692605B6}"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Rectangle 6"/>
          <p:cNvSpPr/>
          <p:nvPr/>
        </p:nvSpPr>
        <p:spPr>
          <a:xfrm>
            <a:off x="0" y="-1"/>
            <a:ext cx="365760" cy="6854456"/>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Rectangle 7"/>
          <p:cNvSpPr/>
          <p:nvPr/>
        </p:nvSpPr>
        <p:spPr>
          <a:xfrm>
            <a:off x="255291" y="5047394"/>
            <a:ext cx="73152" cy="169164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Rectangle 8"/>
          <p:cNvSpPr/>
          <p:nvPr/>
        </p:nvSpPr>
        <p:spPr>
          <a:xfrm>
            <a:off x="255291" y="4796819"/>
            <a:ext cx="73152"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Rectangle 9"/>
          <p:cNvSpPr/>
          <p:nvPr/>
        </p:nvSpPr>
        <p:spPr>
          <a:xfrm>
            <a:off x="255291" y="4637685"/>
            <a:ext cx="73152" cy="137160"/>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Rectangle 10"/>
          <p:cNvSpPr/>
          <p:nvPr/>
        </p:nvSpPr>
        <p:spPr>
          <a:xfrm>
            <a:off x="255291" y="4542559"/>
            <a:ext cx="73152" cy="7315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2" name="Rectangle 11"/>
          <p:cNvSpPr/>
          <p:nvPr/>
        </p:nvSpPr>
        <p:spPr>
          <a:xfrm>
            <a:off x="309558" y="680477"/>
            <a:ext cx="45720"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5" name="Rectangle 14"/>
          <p:cNvSpPr/>
          <p:nvPr/>
        </p:nvSpPr>
        <p:spPr>
          <a:xfrm>
            <a:off x="269073" y="680477"/>
            <a:ext cx="27432"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6" name="Rectangle 15"/>
          <p:cNvSpPr/>
          <p:nvPr/>
        </p:nvSpPr>
        <p:spPr>
          <a:xfrm>
            <a:off x="250020" y="680477"/>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7" name="Rectangle 16"/>
          <p:cNvSpPr/>
          <p:nvPr/>
        </p:nvSpPr>
        <p:spPr>
          <a:xfrm>
            <a:off x="221768" y="680477"/>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2" name="Title Placeholder 21"/>
          <p:cNvSpPr>
            <a:spLocks noGrp="1"/>
          </p:cNvSpPr>
          <p:nvPr>
            <p:ph type="title"/>
          </p:nvPr>
        </p:nvSpPr>
        <p:spPr>
          <a:xfrm>
            <a:off x="914400" y="512064"/>
            <a:ext cx="7772400" cy="914400"/>
          </a:xfrm>
          <a:prstGeom prst="rect">
            <a:avLst/>
          </a:prstGeom>
        </p:spPr>
        <p:txBody>
          <a:bodyPr vert="horz" anchor="t">
            <a:noAutofit/>
          </a:bodyPr>
          <a:lstStyle>
            <a:extLst/>
          </a:lstStyle>
          <a:p>
            <a:r>
              <a:rPr kumimoji="0" lang="en-US" smtClean="0"/>
              <a:t>Click to edit Master title style</a:t>
            </a:r>
            <a:endParaRPr kumimoji="0" lang="en-US"/>
          </a:p>
        </p:txBody>
      </p:sp>
      <p:sp>
        <p:nvSpPr>
          <p:cNvPr id="13" name="Text Placeholder 12"/>
          <p:cNvSpPr>
            <a:spLocks noGrp="1"/>
          </p:cNvSpPr>
          <p:nvPr>
            <p:ph type="body" idx="1"/>
          </p:nvPr>
        </p:nvSpPr>
        <p:spPr>
          <a:xfrm>
            <a:off x="914400" y="1783560"/>
            <a:ext cx="7772400" cy="4572000"/>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477000" y="6416675"/>
            <a:ext cx="2133600" cy="365125"/>
          </a:xfrm>
          <a:prstGeom prst="rect">
            <a:avLst/>
          </a:prstGeom>
        </p:spPr>
        <p:txBody>
          <a:bodyPr vert="horz" anchor="b"/>
          <a:lstStyle>
            <a:lvl1pPr algn="l" eaLnBrk="1" latinLnBrk="0" hangingPunct="1">
              <a:defRPr kumimoji="0" sz="1100">
                <a:solidFill>
                  <a:schemeClr val="tx2"/>
                </a:solidFill>
              </a:defRPr>
            </a:lvl1pPr>
            <a:extLst/>
          </a:lstStyle>
          <a:p>
            <a:fld id="{9C0C08C7-CB42-453A-9CBB-A5932A5EC394}" type="datetimeFigureOut">
              <a:rPr lang="en-US" smtClean="0"/>
              <a:pPr/>
              <a:t>6/6/2011</a:t>
            </a:fld>
            <a:endParaRPr lang="en-US"/>
          </a:p>
        </p:txBody>
      </p:sp>
      <p:sp>
        <p:nvSpPr>
          <p:cNvPr id="3" name="Footer Placeholder 2"/>
          <p:cNvSpPr>
            <a:spLocks noGrp="1"/>
          </p:cNvSpPr>
          <p:nvPr>
            <p:ph type="ftr" sz="quarter" idx="3"/>
          </p:nvPr>
        </p:nvSpPr>
        <p:spPr>
          <a:xfrm>
            <a:off x="914400" y="6416675"/>
            <a:ext cx="5562600" cy="365125"/>
          </a:xfrm>
          <a:prstGeom prst="rect">
            <a:avLst/>
          </a:prstGeom>
        </p:spPr>
        <p:txBody>
          <a:bodyPr vert="horz" anchor="b"/>
          <a:lstStyle>
            <a:lvl1pPr algn="r" eaLnBrk="1" latinLnBrk="0" hangingPunct="1">
              <a:defRPr kumimoji="0" sz="1100">
                <a:solidFill>
                  <a:schemeClr val="tx2"/>
                </a:solidFill>
              </a:defRPr>
            </a:lvl1pPr>
            <a:extLst/>
          </a:lstStyle>
          <a:p>
            <a:endParaRPr lang="en-US"/>
          </a:p>
        </p:txBody>
      </p:sp>
      <p:sp>
        <p:nvSpPr>
          <p:cNvPr id="23" name="Slide Number Placeholder 22"/>
          <p:cNvSpPr>
            <a:spLocks noGrp="1"/>
          </p:cNvSpPr>
          <p:nvPr>
            <p:ph type="sldNum" sz="quarter" idx="4"/>
          </p:nvPr>
        </p:nvSpPr>
        <p:spPr>
          <a:xfrm>
            <a:off x="8610600" y="6416675"/>
            <a:ext cx="457200" cy="365125"/>
          </a:xfrm>
          <a:prstGeom prst="rect">
            <a:avLst/>
          </a:prstGeom>
        </p:spPr>
        <p:txBody>
          <a:bodyPr vert="horz" anchor="b"/>
          <a:lstStyle>
            <a:lvl1pPr algn="l" eaLnBrk="1" latinLnBrk="0" hangingPunct="1">
              <a:defRPr kumimoji="0" sz="1200">
                <a:solidFill>
                  <a:schemeClr val="tx2"/>
                </a:solidFill>
              </a:defRPr>
            </a:lvl1pPr>
            <a:extLst/>
          </a:lstStyle>
          <a:p>
            <a:fld id="{FD0439CA-ABF5-40F5-8D31-5733692605B6}"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793" r:id="rId1"/>
    <p:sldLayoutId id="2147483794" r:id="rId2"/>
    <p:sldLayoutId id="2147483795" r:id="rId3"/>
    <p:sldLayoutId id="2147483796" r:id="rId4"/>
    <p:sldLayoutId id="2147483797" r:id="rId5"/>
    <p:sldLayoutId id="2147483798" r:id="rId6"/>
    <p:sldLayoutId id="2147483799" r:id="rId7"/>
    <p:sldLayoutId id="2147483800" r:id="rId8"/>
    <p:sldLayoutId id="2147483801" r:id="rId9"/>
    <p:sldLayoutId id="2147483802" r:id="rId10"/>
    <p:sldLayoutId id="2147483803" r:id="rId11"/>
  </p:sldLayoutIdLst>
  <p:txStyles>
    <p:titleStyle>
      <a:lvl1pPr algn="l" rtl="0" eaLnBrk="1" latinLnBrk="0" hangingPunct="1">
        <a:spcBef>
          <a:spcPct val="0"/>
        </a:spcBef>
        <a:buNone/>
        <a:defRPr kumimoji="0" sz="4000" kern="1200" spc="-100" baseline="0">
          <a:solidFill>
            <a:schemeClr val="tx2">
              <a:satMod val="200000"/>
            </a:schemeClr>
          </a:solidFill>
          <a:latin typeface="+mj-lt"/>
          <a:ea typeface="+mj-ea"/>
          <a:cs typeface="+mj-cs"/>
        </a:defRPr>
      </a:lvl1pPr>
      <a:extLst/>
    </p:titleStyle>
    <p:bodyStyle>
      <a:lvl1pPr marL="411480" indent="-342900" algn="l" rtl="0" eaLnBrk="1" latinLnBrk="0" hangingPunct="1">
        <a:spcBef>
          <a:spcPts val="700"/>
        </a:spcBef>
        <a:buClr>
          <a:schemeClr val="tx2"/>
        </a:buClr>
        <a:buSzPct val="95000"/>
        <a:buFont typeface="Wingdings"/>
        <a:buChar char=""/>
        <a:defRPr kumimoji="0" sz="3000" kern="1200">
          <a:solidFill>
            <a:schemeClr val="tx1"/>
          </a:solidFill>
          <a:latin typeface="+mn-lt"/>
          <a:ea typeface="+mn-ea"/>
          <a:cs typeface="+mn-cs"/>
        </a:defRPr>
      </a:lvl1pPr>
      <a:lvl2pPr marL="740664" indent="-285750" algn="l" rtl="0" eaLnBrk="1" latinLnBrk="0" hangingPunct="1">
        <a:spcBef>
          <a:spcPct val="20000"/>
        </a:spcBef>
        <a:buClr>
          <a:schemeClr val="accent2"/>
        </a:buClr>
        <a:buSzPct val="90000"/>
        <a:buFont typeface="Wingdings"/>
        <a:buChar char=""/>
        <a:defRPr kumimoji="0" sz="2600" kern="1200">
          <a:solidFill>
            <a:schemeClr val="tx1"/>
          </a:solidFill>
          <a:latin typeface="+mn-lt"/>
          <a:ea typeface="+mn-ea"/>
          <a:cs typeface="+mn-cs"/>
        </a:defRPr>
      </a:lvl2pPr>
      <a:lvl3pPr marL="996696" indent="-228600" algn="l" rtl="0" eaLnBrk="1" latinLnBrk="0" hangingPunct="1">
        <a:spcBef>
          <a:spcPct val="20000"/>
        </a:spcBef>
        <a:buClr>
          <a:schemeClr val="accent2"/>
        </a:buClr>
        <a:buFont typeface="Wingdings 2"/>
        <a:buChar char=""/>
        <a:defRPr kumimoji="0" sz="2400" kern="1200">
          <a:solidFill>
            <a:schemeClr val="tx1"/>
          </a:solidFill>
          <a:latin typeface="+mn-lt"/>
          <a:ea typeface="+mn-ea"/>
          <a:cs typeface="+mn-cs"/>
        </a:defRPr>
      </a:lvl3pPr>
      <a:lvl4pPr marL="1261872" indent="-228600" algn="l" rtl="0" eaLnBrk="1" latinLnBrk="0" hangingPunct="1">
        <a:spcBef>
          <a:spcPct val="20000"/>
        </a:spcBef>
        <a:buClr>
          <a:schemeClr val="accent3"/>
        </a:buClr>
        <a:buFont typeface="Wingdings 3"/>
        <a:buChar char=""/>
        <a:defRPr kumimoji="0" sz="2200" kern="1200">
          <a:solidFill>
            <a:schemeClr val="tx1"/>
          </a:solidFill>
          <a:latin typeface="+mn-lt"/>
          <a:ea typeface="+mn-ea"/>
          <a:cs typeface="+mn-cs"/>
        </a:defRPr>
      </a:lvl4pPr>
      <a:lvl5pPr marL="1481328" indent="-210312" algn="l" rtl="0" eaLnBrk="1" latinLnBrk="0" hangingPunct="1">
        <a:spcBef>
          <a:spcPct val="20000"/>
        </a:spcBef>
        <a:buClr>
          <a:schemeClr val="accent3"/>
        </a:buClr>
        <a:buFont typeface="Wingdings 2"/>
        <a:buChar char=""/>
        <a:defRPr kumimoji="0" sz="2000" kern="1200">
          <a:solidFill>
            <a:schemeClr val="tx1"/>
          </a:solidFill>
          <a:latin typeface="+mn-lt"/>
          <a:ea typeface="+mn-ea"/>
          <a:cs typeface="+mn-cs"/>
        </a:defRPr>
      </a:lvl5pPr>
      <a:lvl6pPr marL="1709928" indent="-210312" algn="l" rtl="0" eaLnBrk="1" latinLnBrk="0" hangingPunct="1">
        <a:spcBef>
          <a:spcPct val="20000"/>
        </a:spcBef>
        <a:buClr>
          <a:schemeClr val="accent3"/>
        </a:buClr>
        <a:buFont typeface="Wingdings 2"/>
        <a:buChar char=""/>
        <a:defRPr kumimoji="0" sz="1800" kern="1200">
          <a:solidFill>
            <a:schemeClr val="tx1"/>
          </a:solidFill>
          <a:latin typeface="+mn-lt"/>
          <a:ea typeface="+mn-ea"/>
          <a:cs typeface="+mn-cs"/>
        </a:defRPr>
      </a:lvl6pPr>
      <a:lvl7pPr marL="1901952"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7pPr>
      <a:lvl8pPr marL="2093976"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8pPr>
      <a:lvl9pPr marL="2286000"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s>
</file>

<file path=ppt/slides/_rels/slide11.xml.rels><?xml version="1.0" encoding="UTF-8" standalone="yes"?>
<Relationships xmlns="http://schemas.openxmlformats.org/package/2006/relationships"><Relationship Id="rId3" Type="http://schemas.openxmlformats.org/officeDocument/2006/relationships/chart" Target="../charts/chart5.xml"/><Relationship Id="rId2" Type="http://schemas.openxmlformats.org/officeDocument/2006/relationships/chart" Target="../charts/chart4.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2.xml"/><Relationship Id="rId1" Type="http://schemas.openxmlformats.org/officeDocument/2006/relationships/vmlDrawing" Target="../drawings/vmlDrawing2.v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Layout" Target="../slideLayouts/slideLayout2.xml"/><Relationship Id="rId1" Type="http://schemas.openxmlformats.org/officeDocument/2006/relationships/vmlDrawing" Target="../drawings/vmlDrawing3.v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62000" y="1447800"/>
            <a:ext cx="4343400" cy="1975104"/>
          </a:xfrm>
        </p:spPr>
        <p:txBody>
          <a:bodyPr/>
          <a:lstStyle/>
          <a:p>
            <a:r>
              <a:rPr lang="en-US" dirty="0" smtClean="0"/>
              <a:t>Final Project: </a:t>
            </a:r>
            <a:r>
              <a:rPr lang="en-US" dirty="0" smtClean="0"/>
              <a:t/>
            </a:r>
            <a:br>
              <a:rPr lang="en-US" dirty="0" smtClean="0"/>
            </a:br>
            <a:r>
              <a:rPr lang="en-US" dirty="0" smtClean="0"/>
              <a:t>Bookstores</a:t>
            </a:r>
            <a:endParaRPr lang="en-US" dirty="0"/>
          </a:p>
        </p:txBody>
      </p:sp>
      <p:sp>
        <p:nvSpPr>
          <p:cNvPr id="3" name="Subtitle 2"/>
          <p:cNvSpPr>
            <a:spLocks noGrp="1"/>
          </p:cNvSpPr>
          <p:nvPr>
            <p:ph type="subTitle" idx="1"/>
          </p:nvPr>
        </p:nvSpPr>
        <p:spPr/>
        <p:txBody>
          <a:bodyPr/>
          <a:lstStyle/>
          <a:p>
            <a:r>
              <a:rPr lang="en-US" dirty="0" smtClean="0"/>
              <a:t>Sarah </a:t>
            </a:r>
            <a:r>
              <a:rPr lang="en-US" dirty="0" err="1" smtClean="0"/>
              <a:t>Hadyniak</a:t>
            </a:r>
            <a:r>
              <a:rPr lang="en-US" dirty="0" smtClean="0"/>
              <a:t> and Kathy Fein</a:t>
            </a:r>
            <a:endParaRPr lang="en-US" dirty="0"/>
          </a:p>
        </p:txBody>
      </p:sp>
      <p:pic>
        <p:nvPicPr>
          <p:cNvPr id="7170" name="Picture 2" descr="http://www.artsjournal.com/bookdaddy/Home_Photo_books.jpg"/>
          <p:cNvPicPr>
            <a:picLocks noChangeAspect="1" noChangeArrowheads="1"/>
          </p:cNvPicPr>
          <p:nvPr/>
        </p:nvPicPr>
        <p:blipFill>
          <a:blip r:embed="rId2" cstate="print"/>
          <a:srcRect/>
          <a:stretch>
            <a:fillRect/>
          </a:stretch>
        </p:blipFill>
        <p:spPr bwMode="auto">
          <a:xfrm>
            <a:off x="5410200" y="1371600"/>
            <a:ext cx="2962275" cy="3448050"/>
          </a:xfrm>
          <a:prstGeom prst="rect">
            <a:avLst/>
          </a:prstGeom>
          <a:noFill/>
        </p:spPr>
      </p:pic>
      <p:sp>
        <p:nvSpPr>
          <p:cNvPr id="6" name="TextBox 5"/>
          <p:cNvSpPr txBox="1"/>
          <p:nvPr/>
        </p:nvSpPr>
        <p:spPr>
          <a:xfrm>
            <a:off x="914400" y="5715000"/>
            <a:ext cx="7467600" cy="707886"/>
          </a:xfrm>
          <a:prstGeom prst="rect">
            <a:avLst/>
          </a:prstGeom>
          <a:noFill/>
        </p:spPr>
        <p:txBody>
          <a:bodyPr wrap="square" rtlCol="0">
            <a:spAutoFit/>
          </a:bodyPr>
          <a:lstStyle/>
          <a:p>
            <a:r>
              <a:rPr lang="en-US" sz="4000" b="1" dirty="0" smtClean="0">
                <a:solidFill>
                  <a:schemeClr val="accent2">
                    <a:lumMod val="60000"/>
                    <a:lumOff val="40000"/>
                  </a:schemeClr>
                </a:solidFill>
                <a:latin typeface="French Script MT" pitchFamily="66" charset="0"/>
              </a:rPr>
              <a:t>I cannot live without books. ~Thomas Jefferson</a:t>
            </a:r>
            <a:endParaRPr lang="en-US" sz="4000" b="1" dirty="0">
              <a:solidFill>
                <a:schemeClr val="accent2">
                  <a:lumMod val="60000"/>
                  <a:lumOff val="40000"/>
                </a:schemeClr>
              </a:solidFill>
              <a:latin typeface="French Script MT" pitchFamily="66"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914400" y="228600"/>
            <a:ext cx="8229600" cy="914400"/>
          </a:xfrm>
        </p:spPr>
        <p:txBody>
          <a:bodyPr>
            <a:normAutofit fontScale="90000"/>
          </a:bodyPr>
          <a:lstStyle/>
          <a:p>
            <a:r>
              <a:rPr lang="el-GR" dirty="0" smtClean="0"/>
              <a:t>χ²</a:t>
            </a:r>
            <a:r>
              <a:rPr lang="en-US" dirty="0" smtClean="0"/>
              <a:t>-Test for Independence: Gender and Preference of Section</a:t>
            </a:r>
            <a:endParaRPr lang="en-US" dirty="0"/>
          </a:p>
        </p:txBody>
      </p:sp>
      <p:graphicFrame>
        <p:nvGraphicFramePr>
          <p:cNvPr id="2051" name="Object 3"/>
          <p:cNvGraphicFramePr>
            <a:graphicFrameLocks noChangeAspect="1"/>
          </p:cNvGraphicFramePr>
          <p:nvPr/>
        </p:nvGraphicFramePr>
        <p:xfrm>
          <a:off x="838200" y="1752600"/>
          <a:ext cx="7772400" cy="915939"/>
        </p:xfrm>
        <a:graphic>
          <a:graphicData uri="http://schemas.openxmlformats.org/presentationml/2006/ole">
            <p:oleObj spid="_x0000_s2051" name="Equation" r:id="rId3" imgW="3771720" imgH="444240" progId="Equation.3">
              <p:embed/>
            </p:oleObj>
          </a:graphicData>
        </a:graphic>
      </p:graphicFrame>
      <p:sp>
        <p:nvSpPr>
          <p:cNvPr id="7" name="TextBox 6"/>
          <p:cNvSpPr txBox="1"/>
          <p:nvPr/>
        </p:nvSpPr>
        <p:spPr>
          <a:xfrm>
            <a:off x="838200" y="2971800"/>
            <a:ext cx="4114800" cy="584775"/>
          </a:xfrm>
          <a:prstGeom prst="rect">
            <a:avLst/>
          </a:prstGeom>
          <a:noFill/>
        </p:spPr>
        <p:txBody>
          <a:bodyPr wrap="square" rtlCol="0">
            <a:spAutoFit/>
          </a:bodyPr>
          <a:lstStyle/>
          <a:p>
            <a:r>
              <a:rPr lang="en-US" sz="3200" dirty="0" smtClean="0">
                <a:latin typeface="Times New Roman" pitchFamily="18" charset="0"/>
                <a:cs typeface="Times New Roman" pitchFamily="18" charset="0"/>
              </a:rPr>
              <a:t>P(</a:t>
            </a:r>
            <a:r>
              <a:rPr lang="el-GR" sz="3200" dirty="0" smtClean="0"/>
              <a:t>χ²</a:t>
            </a:r>
            <a:r>
              <a:rPr lang="en-US" sz="3200" dirty="0" smtClean="0"/>
              <a:t> &gt;3.3484) = .5013</a:t>
            </a:r>
            <a:endParaRPr lang="en-US" sz="3200" dirty="0">
              <a:latin typeface="Times New Roman" pitchFamily="18" charset="0"/>
              <a:cs typeface="Times New Roman" pitchFamily="18" charset="0"/>
            </a:endParaRPr>
          </a:p>
        </p:txBody>
      </p:sp>
      <p:sp>
        <p:nvSpPr>
          <p:cNvPr id="5" name="TextBox 4"/>
          <p:cNvSpPr txBox="1"/>
          <p:nvPr/>
        </p:nvSpPr>
        <p:spPr>
          <a:xfrm>
            <a:off x="914400" y="3962400"/>
            <a:ext cx="7315200" cy="2246769"/>
          </a:xfrm>
          <a:prstGeom prst="rect">
            <a:avLst/>
          </a:prstGeom>
          <a:noFill/>
        </p:spPr>
        <p:txBody>
          <a:bodyPr wrap="square" rtlCol="0">
            <a:spAutoFit/>
          </a:bodyPr>
          <a:lstStyle/>
          <a:p>
            <a:r>
              <a:rPr lang="en-US" sz="2800" dirty="0" smtClean="0"/>
              <a:t>We fail to reject our Ho because the p-value of .5013 is greater than </a:t>
            </a:r>
            <a:r>
              <a:rPr lang="el-GR" sz="2800" dirty="0" smtClean="0"/>
              <a:t>α</a:t>
            </a:r>
            <a:r>
              <a:rPr lang="en-US" sz="2800" dirty="0" smtClean="0"/>
              <a:t>=.05. We have sufficient evidence that gender and preference of section (excluding romance, biography, and mystery) are independent. </a:t>
            </a:r>
            <a:endParaRPr lang="en-US" sz="2800" dirty="0"/>
          </a:p>
        </p:txBody>
      </p:sp>
      <p:sp>
        <p:nvSpPr>
          <p:cNvPr id="6" name="TextBox 5"/>
          <p:cNvSpPr txBox="1"/>
          <p:nvPr/>
        </p:nvSpPr>
        <p:spPr>
          <a:xfrm>
            <a:off x="5867400" y="3124200"/>
            <a:ext cx="2667000" cy="400110"/>
          </a:xfrm>
          <a:prstGeom prst="rect">
            <a:avLst/>
          </a:prstGeom>
          <a:noFill/>
        </p:spPr>
        <p:txBody>
          <a:bodyPr wrap="square" rtlCol="0">
            <a:spAutoFit/>
          </a:bodyPr>
          <a:lstStyle/>
          <a:p>
            <a:r>
              <a:rPr lang="en-US" sz="2000" dirty="0" smtClean="0"/>
              <a:t>Degrees Freedom = 4</a:t>
            </a:r>
            <a:endParaRPr lang="en-US" sz="2000"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152400"/>
            <a:ext cx="8305800" cy="914400"/>
          </a:xfrm>
        </p:spPr>
        <p:txBody>
          <a:bodyPr/>
          <a:lstStyle/>
          <a:p>
            <a:r>
              <a:rPr lang="en-US" dirty="0" smtClean="0"/>
              <a:t>Distribution of Age Groups at Different Bookstores</a:t>
            </a:r>
            <a:endParaRPr lang="en-US" dirty="0"/>
          </a:p>
        </p:txBody>
      </p:sp>
      <p:graphicFrame>
        <p:nvGraphicFramePr>
          <p:cNvPr id="5" name="Chart 4"/>
          <p:cNvGraphicFramePr/>
          <p:nvPr/>
        </p:nvGraphicFramePr>
        <p:xfrm>
          <a:off x="0" y="1981200"/>
          <a:ext cx="3657600" cy="2286000"/>
        </p:xfrm>
        <a:graphic>
          <a:graphicData uri="http://schemas.openxmlformats.org/drawingml/2006/chart">
            <c:chart xmlns:c="http://schemas.openxmlformats.org/drawingml/2006/chart" xmlns:r="http://schemas.openxmlformats.org/officeDocument/2006/relationships" r:id="rId2"/>
          </a:graphicData>
        </a:graphic>
      </p:graphicFrame>
      <p:sp>
        <p:nvSpPr>
          <p:cNvPr id="6" name="TextBox 1"/>
          <p:cNvSpPr txBox="1"/>
          <p:nvPr/>
        </p:nvSpPr>
        <p:spPr>
          <a:xfrm>
            <a:off x="3657600" y="2438400"/>
            <a:ext cx="2438400" cy="1219200"/>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spcBef>
                <a:spcPts val="600"/>
              </a:spcBef>
              <a:spcAft>
                <a:spcPts val="600"/>
              </a:spcAft>
            </a:pPr>
            <a:r>
              <a:rPr lang="en-US" sz="2000" dirty="0" smtClean="0">
                <a:solidFill>
                  <a:schemeClr val="tx1"/>
                </a:solidFill>
              </a:rPr>
              <a:t>Young (child to 20)</a:t>
            </a:r>
          </a:p>
          <a:p>
            <a:pPr>
              <a:spcBef>
                <a:spcPts val="600"/>
              </a:spcBef>
              <a:spcAft>
                <a:spcPts val="600"/>
              </a:spcAft>
            </a:pPr>
            <a:r>
              <a:rPr lang="en-US" sz="2000" dirty="0" smtClean="0">
                <a:solidFill>
                  <a:schemeClr val="tx1"/>
                </a:solidFill>
              </a:rPr>
              <a:t>Adult (20 to </a:t>
            </a:r>
            <a:r>
              <a:rPr lang="en-US" sz="2000" dirty="0" smtClean="0"/>
              <a:t>70ish</a:t>
            </a:r>
            <a:r>
              <a:rPr lang="en-US" sz="2000" dirty="0" smtClean="0">
                <a:solidFill>
                  <a:schemeClr val="tx1"/>
                </a:solidFill>
              </a:rPr>
              <a:t>)</a:t>
            </a:r>
          </a:p>
          <a:p>
            <a:pPr>
              <a:spcBef>
                <a:spcPts val="600"/>
              </a:spcBef>
              <a:spcAft>
                <a:spcPts val="600"/>
              </a:spcAft>
            </a:pPr>
            <a:r>
              <a:rPr lang="en-US" sz="2000" dirty="0" smtClean="0">
                <a:solidFill>
                  <a:schemeClr val="tx1"/>
                </a:solidFill>
              </a:rPr>
              <a:t>Senior (70ish and up)</a:t>
            </a:r>
            <a:endParaRPr lang="en-US" sz="2000" dirty="0">
              <a:solidFill>
                <a:schemeClr val="tx1"/>
              </a:solidFill>
            </a:endParaRPr>
          </a:p>
        </p:txBody>
      </p:sp>
      <p:sp>
        <p:nvSpPr>
          <p:cNvPr id="7" name="TextBox 6"/>
          <p:cNvSpPr txBox="1"/>
          <p:nvPr/>
        </p:nvSpPr>
        <p:spPr>
          <a:xfrm>
            <a:off x="1905000" y="2514600"/>
            <a:ext cx="685800" cy="400110"/>
          </a:xfrm>
          <a:prstGeom prst="rect">
            <a:avLst/>
          </a:prstGeom>
          <a:noFill/>
        </p:spPr>
        <p:txBody>
          <a:bodyPr wrap="square" rtlCol="0">
            <a:spAutoFit/>
          </a:bodyPr>
          <a:lstStyle/>
          <a:p>
            <a:r>
              <a:rPr lang="en-US" sz="2000" dirty="0" smtClean="0"/>
              <a:t>25%</a:t>
            </a:r>
            <a:endParaRPr lang="en-US" sz="2000" dirty="0"/>
          </a:p>
        </p:txBody>
      </p:sp>
      <p:sp>
        <p:nvSpPr>
          <p:cNvPr id="8" name="TextBox 7"/>
          <p:cNvSpPr txBox="1"/>
          <p:nvPr/>
        </p:nvSpPr>
        <p:spPr>
          <a:xfrm>
            <a:off x="1219200" y="3276600"/>
            <a:ext cx="990600" cy="400110"/>
          </a:xfrm>
          <a:prstGeom prst="rect">
            <a:avLst/>
          </a:prstGeom>
          <a:noFill/>
        </p:spPr>
        <p:txBody>
          <a:bodyPr wrap="square" rtlCol="0">
            <a:spAutoFit/>
          </a:bodyPr>
          <a:lstStyle/>
          <a:p>
            <a:r>
              <a:rPr lang="en-US" sz="2000" dirty="0" smtClean="0"/>
              <a:t>60.9%</a:t>
            </a:r>
            <a:endParaRPr lang="en-US" sz="2000" dirty="0"/>
          </a:p>
        </p:txBody>
      </p:sp>
      <p:sp>
        <p:nvSpPr>
          <p:cNvPr id="9" name="TextBox 8"/>
          <p:cNvSpPr txBox="1"/>
          <p:nvPr/>
        </p:nvSpPr>
        <p:spPr>
          <a:xfrm>
            <a:off x="1066800" y="2286000"/>
            <a:ext cx="990600" cy="400110"/>
          </a:xfrm>
          <a:prstGeom prst="rect">
            <a:avLst/>
          </a:prstGeom>
          <a:noFill/>
        </p:spPr>
        <p:txBody>
          <a:bodyPr wrap="square" rtlCol="0">
            <a:spAutoFit/>
          </a:bodyPr>
          <a:lstStyle/>
          <a:p>
            <a:r>
              <a:rPr lang="en-US" sz="2000" dirty="0" smtClean="0"/>
              <a:t>14.1%</a:t>
            </a:r>
            <a:endParaRPr lang="en-US" sz="2000" dirty="0"/>
          </a:p>
        </p:txBody>
      </p:sp>
      <p:sp>
        <p:nvSpPr>
          <p:cNvPr id="10" name="Rectangle 9"/>
          <p:cNvSpPr/>
          <p:nvPr/>
        </p:nvSpPr>
        <p:spPr>
          <a:xfrm>
            <a:off x="3124200" y="2438400"/>
            <a:ext cx="304800" cy="304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3124200" y="3352800"/>
            <a:ext cx="304800" cy="304800"/>
          </a:xfrm>
          <a:prstGeom prst="rect">
            <a:avLst/>
          </a:prstGeom>
          <a:solidFill>
            <a:schemeClr val="accent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3124200" y="2895600"/>
            <a:ext cx="304800" cy="304800"/>
          </a:xfrm>
          <a:prstGeom prst="rect">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Box 12"/>
          <p:cNvSpPr txBox="1"/>
          <p:nvPr/>
        </p:nvSpPr>
        <p:spPr>
          <a:xfrm>
            <a:off x="2590800" y="1600200"/>
            <a:ext cx="3276600" cy="523220"/>
          </a:xfrm>
          <a:prstGeom prst="rect">
            <a:avLst/>
          </a:prstGeom>
          <a:noFill/>
        </p:spPr>
        <p:txBody>
          <a:bodyPr wrap="square" rtlCol="0">
            <a:spAutoFit/>
          </a:bodyPr>
          <a:lstStyle/>
          <a:p>
            <a:r>
              <a:rPr lang="en-US" sz="2800" dirty="0" smtClean="0"/>
              <a:t>Barnes and Noble</a:t>
            </a:r>
            <a:endParaRPr lang="en-US" sz="2800" dirty="0"/>
          </a:p>
        </p:txBody>
      </p:sp>
      <p:graphicFrame>
        <p:nvGraphicFramePr>
          <p:cNvPr id="14" name="Chart 13"/>
          <p:cNvGraphicFramePr/>
          <p:nvPr/>
        </p:nvGraphicFramePr>
        <p:xfrm>
          <a:off x="152400" y="4343400"/>
          <a:ext cx="3657600" cy="2209800"/>
        </p:xfrm>
        <a:graphic>
          <a:graphicData uri="http://schemas.openxmlformats.org/drawingml/2006/chart">
            <c:chart xmlns:c="http://schemas.openxmlformats.org/drawingml/2006/chart" xmlns:r="http://schemas.openxmlformats.org/officeDocument/2006/relationships" r:id="rId3"/>
          </a:graphicData>
        </a:graphic>
      </p:graphicFrame>
      <p:sp>
        <p:nvSpPr>
          <p:cNvPr id="15" name="TextBox 14"/>
          <p:cNvSpPr txBox="1"/>
          <p:nvPr/>
        </p:nvSpPr>
        <p:spPr>
          <a:xfrm>
            <a:off x="2971800" y="4038600"/>
            <a:ext cx="1447800" cy="523220"/>
          </a:xfrm>
          <a:prstGeom prst="rect">
            <a:avLst/>
          </a:prstGeom>
          <a:noFill/>
        </p:spPr>
        <p:txBody>
          <a:bodyPr wrap="square" rtlCol="0">
            <a:spAutoFit/>
          </a:bodyPr>
          <a:lstStyle/>
          <a:p>
            <a:r>
              <a:rPr lang="en-US" sz="2800" dirty="0" smtClean="0"/>
              <a:t>Borders</a:t>
            </a:r>
            <a:endParaRPr lang="en-US" sz="2800" dirty="0"/>
          </a:p>
        </p:txBody>
      </p:sp>
      <p:sp>
        <p:nvSpPr>
          <p:cNvPr id="16" name="TextBox 1"/>
          <p:cNvSpPr txBox="1"/>
          <p:nvPr/>
        </p:nvSpPr>
        <p:spPr>
          <a:xfrm>
            <a:off x="3657600" y="4800600"/>
            <a:ext cx="2438400" cy="1219200"/>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spcBef>
                <a:spcPts val="600"/>
              </a:spcBef>
              <a:spcAft>
                <a:spcPts val="600"/>
              </a:spcAft>
            </a:pPr>
            <a:r>
              <a:rPr lang="en-US" sz="2000" dirty="0" smtClean="0">
                <a:solidFill>
                  <a:schemeClr val="tx1"/>
                </a:solidFill>
              </a:rPr>
              <a:t>Young (child to 20)</a:t>
            </a:r>
          </a:p>
          <a:p>
            <a:pPr>
              <a:spcBef>
                <a:spcPts val="600"/>
              </a:spcBef>
              <a:spcAft>
                <a:spcPts val="600"/>
              </a:spcAft>
            </a:pPr>
            <a:r>
              <a:rPr lang="en-US" sz="2000" dirty="0" smtClean="0">
                <a:solidFill>
                  <a:schemeClr val="tx1"/>
                </a:solidFill>
              </a:rPr>
              <a:t>Adult (20 to </a:t>
            </a:r>
            <a:r>
              <a:rPr lang="en-US" sz="2000" dirty="0" smtClean="0"/>
              <a:t>70ish</a:t>
            </a:r>
            <a:r>
              <a:rPr lang="en-US" sz="2000" dirty="0" smtClean="0">
                <a:solidFill>
                  <a:schemeClr val="tx1"/>
                </a:solidFill>
              </a:rPr>
              <a:t>)</a:t>
            </a:r>
          </a:p>
          <a:p>
            <a:pPr>
              <a:spcBef>
                <a:spcPts val="600"/>
              </a:spcBef>
              <a:spcAft>
                <a:spcPts val="600"/>
              </a:spcAft>
            </a:pPr>
            <a:r>
              <a:rPr lang="en-US" sz="2000" dirty="0" smtClean="0">
                <a:solidFill>
                  <a:schemeClr val="tx1"/>
                </a:solidFill>
              </a:rPr>
              <a:t>Senior (70ish and up)</a:t>
            </a:r>
            <a:endParaRPr lang="en-US" sz="2000" dirty="0">
              <a:solidFill>
                <a:schemeClr val="tx1"/>
              </a:solidFill>
            </a:endParaRPr>
          </a:p>
        </p:txBody>
      </p:sp>
      <p:sp>
        <p:nvSpPr>
          <p:cNvPr id="17" name="Rectangle 16"/>
          <p:cNvSpPr/>
          <p:nvPr/>
        </p:nvSpPr>
        <p:spPr>
          <a:xfrm>
            <a:off x="3276600" y="4876800"/>
            <a:ext cx="304800" cy="304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p:cNvSpPr/>
          <p:nvPr/>
        </p:nvSpPr>
        <p:spPr>
          <a:xfrm>
            <a:off x="3276600" y="5334000"/>
            <a:ext cx="304800" cy="304800"/>
          </a:xfrm>
          <a:prstGeom prst="rect">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p:cNvSpPr/>
          <p:nvPr/>
        </p:nvSpPr>
        <p:spPr>
          <a:xfrm>
            <a:off x="3276600" y="5791200"/>
            <a:ext cx="304800" cy="304800"/>
          </a:xfrm>
          <a:prstGeom prst="rect">
            <a:avLst/>
          </a:prstGeom>
          <a:solidFill>
            <a:schemeClr val="accent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TextBox 19"/>
          <p:cNvSpPr txBox="1"/>
          <p:nvPr/>
        </p:nvSpPr>
        <p:spPr>
          <a:xfrm>
            <a:off x="1981200" y="4953000"/>
            <a:ext cx="990600" cy="400110"/>
          </a:xfrm>
          <a:prstGeom prst="rect">
            <a:avLst/>
          </a:prstGeom>
          <a:noFill/>
        </p:spPr>
        <p:txBody>
          <a:bodyPr wrap="square" rtlCol="0">
            <a:spAutoFit/>
          </a:bodyPr>
          <a:lstStyle/>
          <a:p>
            <a:r>
              <a:rPr lang="en-US" sz="2000" dirty="0" smtClean="0"/>
              <a:t>26.7%</a:t>
            </a:r>
            <a:endParaRPr lang="en-US" sz="2000" dirty="0"/>
          </a:p>
        </p:txBody>
      </p:sp>
      <p:sp>
        <p:nvSpPr>
          <p:cNvPr id="21" name="TextBox 20"/>
          <p:cNvSpPr txBox="1"/>
          <p:nvPr/>
        </p:nvSpPr>
        <p:spPr>
          <a:xfrm>
            <a:off x="1295400" y="5562600"/>
            <a:ext cx="990600" cy="400110"/>
          </a:xfrm>
          <a:prstGeom prst="rect">
            <a:avLst/>
          </a:prstGeom>
          <a:noFill/>
        </p:spPr>
        <p:txBody>
          <a:bodyPr wrap="square" rtlCol="0">
            <a:spAutoFit/>
          </a:bodyPr>
          <a:lstStyle/>
          <a:p>
            <a:r>
              <a:rPr lang="en-US" sz="2000" dirty="0" smtClean="0"/>
              <a:t>73.3%</a:t>
            </a:r>
            <a:endParaRPr lang="en-US" sz="2000" dirty="0"/>
          </a:p>
        </p:txBody>
      </p:sp>
      <p:sp>
        <p:nvSpPr>
          <p:cNvPr id="22" name="Rectangle 21"/>
          <p:cNvSpPr/>
          <p:nvPr/>
        </p:nvSpPr>
        <p:spPr>
          <a:xfrm>
            <a:off x="6172200" y="1981200"/>
            <a:ext cx="2743200" cy="4093428"/>
          </a:xfrm>
          <a:prstGeom prst="rect">
            <a:avLst/>
          </a:prstGeom>
        </p:spPr>
        <p:txBody>
          <a:bodyPr wrap="square">
            <a:spAutoFit/>
          </a:bodyPr>
          <a:lstStyle/>
          <a:p>
            <a:pPr>
              <a:buFont typeface="Arial" pitchFamily="34" charset="0"/>
              <a:buChar char="•"/>
            </a:pPr>
            <a:r>
              <a:rPr lang="en-US" sz="2000" dirty="0" smtClean="0"/>
              <a:t>Adults make up the largest portion of people who visit </a:t>
            </a:r>
            <a:r>
              <a:rPr lang="en-US" sz="2000" dirty="0" smtClean="0"/>
              <a:t>bookstores, but compared to the other two categories, “adult” encompasses the most ages and therefore the most people</a:t>
            </a:r>
            <a:endParaRPr lang="en-US" sz="2000" dirty="0" smtClean="0"/>
          </a:p>
          <a:p>
            <a:pPr>
              <a:buFont typeface="Arial" pitchFamily="34" charset="0"/>
              <a:buChar char="•"/>
            </a:pPr>
            <a:r>
              <a:rPr lang="en-US" sz="2000" dirty="0" smtClean="0"/>
              <a:t>Based on our data, more seniors visit Barnes and Noble than </a:t>
            </a:r>
            <a:r>
              <a:rPr lang="en-US" sz="2000" dirty="0" smtClean="0"/>
              <a:t>Borders</a:t>
            </a:r>
            <a:endParaRPr lang="en-US" sz="2000"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914400" y="0"/>
            <a:ext cx="8229600" cy="914400"/>
          </a:xfrm>
        </p:spPr>
        <p:txBody>
          <a:bodyPr>
            <a:normAutofit fontScale="90000"/>
          </a:bodyPr>
          <a:lstStyle/>
          <a:p>
            <a:r>
              <a:rPr lang="el-GR" dirty="0" smtClean="0"/>
              <a:t>χ²</a:t>
            </a:r>
            <a:r>
              <a:rPr lang="en-US" dirty="0" smtClean="0"/>
              <a:t>-Test for Independence: Age Group and Store Choice </a:t>
            </a:r>
            <a:endParaRPr lang="en-US" dirty="0"/>
          </a:p>
        </p:txBody>
      </p:sp>
      <p:graphicFrame>
        <p:nvGraphicFramePr>
          <p:cNvPr id="7" name="Table 6"/>
          <p:cNvGraphicFramePr>
            <a:graphicFrameLocks noGrp="1"/>
          </p:cNvGraphicFramePr>
          <p:nvPr/>
        </p:nvGraphicFramePr>
        <p:xfrm>
          <a:off x="381000" y="5181600"/>
          <a:ext cx="4057650" cy="1381760"/>
        </p:xfrm>
        <a:graphic>
          <a:graphicData uri="http://schemas.openxmlformats.org/drawingml/2006/table">
            <a:tbl>
              <a:tblPr firstRow="1" bandRow="1">
                <a:tableStyleId>{5C22544A-7EE6-4342-B048-85BDC9FD1C3A}</a:tableStyleId>
              </a:tblPr>
              <a:tblGrid>
                <a:gridCol w="1352550"/>
                <a:gridCol w="1352550"/>
                <a:gridCol w="1352550"/>
              </a:tblGrid>
              <a:tr h="370840">
                <a:tc>
                  <a:txBody>
                    <a:bodyPr/>
                    <a:lstStyle/>
                    <a:p>
                      <a:r>
                        <a:rPr lang="en-US" dirty="0" smtClean="0">
                          <a:solidFill>
                            <a:schemeClr val="tx1"/>
                          </a:solidFill>
                        </a:rPr>
                        <a:t>OBSERVED</a:t>
                      </a:r>
                      <a:endParaRPr lang="en-US" dirty="0">
                        <a:solidFill>
                          <a:schemeClr val="tx1"/>
                        </a:solidFill>
                      </a:endParaRPr>
                    </a:p>
                  </a:txBody>
                  <a:tcPr>
                    <a:noFill/>
                  </a:tcPr>
                </a:tc>
                <a:tc>
                  <a:txBody>
                    <a:bodyPr/>
                    <a:lstStyle/>
                    <a:p>
                      <a:r>
                        <a:rPr lang="en-US" dirty="0" smtClean="0">
                          <a:solidFill>
                            <a:schemeClr val="tx1"/>
                          </a:solidFill>
                        </a:rPr>
                        <a:t>Young</a:t>
                      </a:r>
                      <a:endParaRPr lang="en-US" dirty="0">
                        <a:solidFill>
                          <a:schemeClr val="tx1"/>
                        </a:solidFill>
                      </a:endParaRPr>
                    </a:p>
                  </a:txBody>
                  <a:tcPr>
                    <a:noFill/>
                  </a:tcPr>
                </a:tc>
                <a:tc>
                  <a:txBody>
                    <a:bodyPr/>
                    <a:lstStyle/>
                    <a:p>
                      <a:r>
                        <a:rPr lang="en-US" dirty="0" smtClean="0">
                          <a:solidFill>
                            <a:schemeClr val="tx1"/>
                          </a:solidFill>
                        </a:rPr>
                        <a:t>Adult</a:t>
                      </a:r>
                      <a:endParaRPr lang="en-US" dirty="0">
                        <a:solidFill>
                          <a:schemeClr val="tx1"/>
                        </a:solidFill>
                      </a:endParaRPr>
                    </a:p>
                  </a:txBody>
                  <a:tcPr>
                    <a:noFill/>
                  </a:tcPr>
                </a:tc>
              </a:tr>
              <a:tr h="370840">
                <a:tc>
                  <a:txBody>
                    <a:bodyPr/>
                    <a:lstStyle/>
                    <a:p>
                      <a:r>
                        <a:rPr lang="en-US" dirty="0" smtClean="0">
                          <a:solidFill>
                            <a:schemeClr val="tx1"/>
                          </a:solidFill>
                        </a:rPr>
                        <a:t>Borders </a:t>
                      </a:r>
                      <a:endParaRPr lang="en-US" dirty="0">
                        <a:solidFill>
                          <a:schemeClr val="tx1"/>
                        </a:solidFill>
                      </a:endParaRPr>
                    </a:p>
                  </a:txBody>
                  <a:tcPr>
                    <a:noFill/>
                  </a:tcPr>
                </a:tc>
                <a:tc>
                  <a:txBody>
                    <a:bodyPr/>
                    <a:lstStyle/>
                    <a:p>
                      <a:r>
                        <a:rPr lang="en-US" dirty="0" smtClean="0">
                          <a:solidFill>
                            <a:schemeClr val="tx1"/>
                          </a:solidFill>
                        </a:rPr>
                        <a:t>12</a:t>
                      </a:r>
                      <a:endParaRPr lang="en-US" dirty="0">
                        <a:solidFill>
                          <a:schemeClr val="tx1"/>
                        </a:solidFill>
                      </a:endParaRPr>
                    </a:p>
                  </a:txBody>
                  <a:tcPr>
                    <a:noFill/>
                  </a:tcPr>
                </a:tc>
                <a:tc>
                  <a:txBody>
                    <a:bodyPr/>
                    <a:lstStyle/>
                    <a:p>
                      <a:r>
                        <a:rPr lang="en-US" dirty="0" smtClean="0">
                          <a:solidFill>
                            <a:schemeClr val="tx1"/>
                          </a:solidFill>
                        </a:rPr>
                        <a:t>33</a:t>
                      </a:r>
                      <a:endParaRPr lang="en-US" dirty="0">
                        <a:solidFill>
                          <a:schemeClr val="tx1"/>
                        </a:solidFill>
                      </a:endParaRPr>
                    </a:p>
                  </a:txBody>
                  <a:tcPr>
                    <a:noFill/>
                  </a:tcPr>
                </a:tc>
              </a:tr>
              <a:tr h="370840">
                <a:tc>
                  <a:txBody>
                    <a:bodyPr/>
                    <a:lstStyle/>
                    <a:p>
                      <a:r>
                        <a:rPr lang="en-US" dirty="0" smtClean="0">
                          <a:solidFill>
                            <a:schemeClr val="tx1"/>
                          </a:solidFill>
                        </a:rPr>
                        <a:t>Barnes and Noble</a:t>
                      </a:r>
                      <a:endParaRPr lang="en-US" dirty="0">
                        <a:solidFill>
                          <a:schemeClr val="tx1"/>
                        </a:solidFill>
                      </a:endParaRPr>
                    </a:p>
                  </a:txBody>
                  <a:tcPr>
                    <a:noFill/>
                  </a:tcPr>
                </a:tc>
                <a:tc>
                  <a:txBody>
                    <a:bodyPr/>
                    <a:lstStyle/>
                    <a:p>
                      <a:r>
                        <a:rPr lang="en-US" dirty="0" smtClean="0">
                          <a:solidFill>
                            <a:schemeClr val="tx1"/>
                          </a:solidFill>
                        </a:rPr>
                        <a:t>23</a:t>
                      </a:r>
                      <a:endParaRPr lang="en-US" dirty="0">
                        <a:solidFill>
                          <a:schemeClr val="tx1"/>
                        </a:solidFill>
                      </a:endParaRPr>
                    </a:p>
                  </a:txBody>
                  <a:tcPr>
                    <a:noFill/>
                  </a:tcPr>
                </a:tc>
                <a:tc>
                  <a:txBody>
                    <a:bodyPr/>
                    <a:lstStyle/>
                    <a:p>
                      <a:r>
                        <a:rPr lang="en-US" dirty="0" smtClean="0">
                          <a:solidFill>
                            <a:schemeClr val="tx1"/>
                          </a:solidFill>
                        </a:rPr>
                        <a:t>56</a:t>
                      </a:r>
                      <a:endParaRPr lang="en-US" dirty="0">
                        <a:solidFill>
                          <a:schemeClr val="tx1"/>
                        </a:solidFill>
                      </a:endParaRPr>
                    </a:p>
                  </a:txBody>
                  <a:tcPr>
                    <a:noFill/>
                  </a:tcPr>
                </a:tc>
              </a:tr>
            </a:tbl>
          </a:graphicData>
        </a:graphic>
      </p:graphicFrame>
      <p:graphicFrame>
        <p:nvGraphicFramePr>
          <p:cNvPr id="9" name="Table 8"/>
          <p:cNvGraphicFramePr>
            <a:graphicFrameLocks noGrp="1"/>
          </p:cNvGraphicFramePr>
          <p:nvPr/>
        </p:nvGraphicFramePr>
        <p:xfrm>
          <a:off x="4572000" y="5181600"/>
          <a:ext cx="4229100" cy="1381760"/>
        </p:xfrm>
        <a:graphic>
          <a:graphicData uri="http://schemas.openxmlformats.org/drawingml/2006/table">
            <a:tbl>
              <a:tblPr firstRow="1" bandRow="1">
                <a:tableStyleId>{5C22544A-7EE6-4342-B048-85BDC9FD1C3A}</a:tableStyleId>
              </a:tblPr>
              <a:tblGrid>
                <a:gridCol w="1409700"/>
                <a:gridCol w="1409700"/>
                <a:gridCol w="1409700"/>
              </a:tblGrid>
              <a:tr h="370840">
                <a:tc>
                  <a:txBody>
                    <a:bodyPr/>
                    <a:lstStyle/>
                    <a:p>
                      <a:r>
                        <a:rPr lang="en-US" dirty="0" smtClean="0">
                          <a:solidFill>
                            <a:schemeClr val="tx1"/>
                          </a:solidFill>
                        </a:rPr>
                        <a:t>EXPECTED</a:t>
                      </a:r>
                      <a:endParaRPr lang="en-US" dirty="0">
                        <a:solidFill>
                          <a:schemeClr val="tx1"/>
                        </a:solidFill>
                      </a:endParaRPr>
                    </a:p>
                  </a:txBody>
                  <a:tcPr>
                    <a:noFill/>
                  </a:tcPr>
                </a:tc>
                <a:tc>
                  <a:txBody>
                    <a:bodyPr/>
                    <a:lstStyle/>
                    <a:p>
                      <a:r>
                        <a:rPr lang="en-US" dirty="0" smtClean="0">
                          <a:solidFill>
                            <a:schemeClr val="tx1"/>
                          </a:solidFill>
                        </a:rPr>
                        <a:t>Young</a:t>
                      </a:r>
                      <a:endParaRPr lang="en-US" dirty="0">
                        <a:solidFill>
                          <a:schemeClr val="tx1"/>
                        </a:solidFill>
                      </a:endParaRPr>
                    </a:p>
                  </a:txBody>
                  <a:tcPr>
                    <a:noFill/>
                  </a:tcPr>
                </a:tc>
                <a:tc>
                  <a:txBody>
                    <a:bodyPr/>
                    <a:lstStyle/>
                    <a:p>
                      <a:r>
                        <a:rPr lang="en-US" dirty="0" smtClean="0">
                          <a:solidFill>
                            <a:schemeClr val="tx1"/>
                          </a:solidFill>
                        </a:rPr>
                        <a:t>Adult</a:t>
                      </a:r>
                      <a:endParaRPr lang="en-US" dirty="0">
                        <a:solidFill>
                          <a:schemeClr val="tx1"/>
                        </a:solidFill>
                      </a:endParaRPr>
                    </a:p>
                  </a:txBody>
                  <a:tcPr>
                    <a:noFill/>
                  </a:tcPr>
                </a:tc>
              </a:tr>
              <a:tr h="370840">
                <a:tc>
                  <a:txBody>
                    <a:bodyPr/>
                    <a:lstStyle/>
                    <a:p>
                      <a:r>
                        <a:rPr lang="en-US" dirty="0" smtClean="0">
                          <a:solidFill>
                            <a:schemeClr val="tx1"/>
                          </a:solidFill>
                        </a:rPr>
                        <a:t>Borders </a:t>
                      </a:r>
                      <a:endParaRPr lang="en-US" dirty="0">
                        <a:solidFill>
                          <a:schemeClr val="tx1"/>
                        </a:solidFill>
                      </a:endParaRPr>
                    </a:p>
                  </a:txBody>
                  <a:tcPr>
                    <a:noFill/>
                  </a:tcPr>
                </a:tc>
                <a:tc>
                  <a:txBody>
                    <a:bodyPr/>
                    <a:lstStyle/>
                    <a:p>
                      <a:r>
                        <a:rPr lang="en-US" dirty="0" smtClean="0">
                          <a:solidFill>
                            <a:schemeClr val="tx1"/>
                          </a:solidFill>
                        </a:rPr>
                        <a:t>12.702</a:t>
                      </a:r>
                      <a:endParaRPr lang="en-US" dirty="0">
                        <a:solidFill>
                          <a:schemeClr val="tx1"/>
                        </a:solidFill>
                      </a:endParaRPr>
                    </a:p>
                  </a:txBody>
                  <a:tcPr>
                    <a:noFill/>
                  </a:tcPr>
                </a:tc>
                <a:tc>
                  <a:txBody>
                    <a:bodyPr/>
                    <a:lstStyle/>
                    <a:p>
                      <a:r>
                        <a:rPr lang="en-US" dirty="0" smtClean="0">
                          <a:solidFill>
                            <a:schemeClr val="tx1"/>
                          </a:solidFill>
                        </a:rPr>
                        <a:t>32.298</a:t>
                      </a:r>
                      <a:endParaRPr lang="en-US" dirty="0">
                        <a:solidFill>
                          <a:schemeClr val="tx1"/>
                        </a:solidFill>
                      </a:endParaRPr>
                    </a:p>
                  </a:txBody>
                  <a:tcPr>
                    <a:noFill/>
                  </a:tcPr>
                </a:tc>
              </a:tr>
              <a:tr h="370840">
                <a:tc>
                  <a:txBody>
                    <a:bodyPr/>
                    <a:lstStyle/>
                    <a:p>
                      <a:r>
                        <a:rPr lang="en-US" dirty="0" smtClean="0">
                          <a:solidFill>
                            <a:schemeClr val="tx1"/>
                          </a:solidFill>
                        </a:rPr>
                        <a:t>Barnes and Noble</a:t>
                      </a:r>
                      <a:endParaRPr lang="en-US" dirty="0">
                        <a:solidFill>
                          <a:schemeClr val="tx1"/>
                        </a:solidFill>
                      </a:endParaRPr>
                    </a:p>
                  </a:txBody>
                  <a:tcPr>
                    <a:noFill/>
                  </a:tcPr>
                </a:tc>
                <a:tc>
                  <a:txBody>
                    <a:bodyPr/>
                    <a:lstStyle/>
                    <a:p>
                      <a:r>
                        <a:rPr lang="en-US" dirty="0" smtClean="0">
                          <a:solidFill>
                            <a:schemeClr val="tx1"/>
                          </a:solidFill>
                        </a:rPr>
                        <a:t>22.298</a:t>
                      </a:r>
                      <a:endParaRPr lang="en-US" dirty="0">
                        <a:solidFill>
                          <a:schemeClr val="tx1"/>
                        </a:solidFill>
                      </a:endParaRPr>
                    </a:p>
                  </a:txBody>
                  <a:tcPr>
                    <a:noFill/>
                  </a:tcPr>
                </a:tc>
                <a:tc>
                  <a:txBody>
                    <a:bodyPr/>
                    <a:lstStyle/>
                    <a:p>
                      <a:r>
                        <a:rPr lang="en-US" dirty="0" smtClean="0">
                          <a:solidFill>
                            <a:schemeClr val="tx1"/>
                          </a:solidFill>
                        </a:rPr>
                        <a:t>56.702</a:t>
                      </a:r>
                      <a:endParaRPr lang="en-US" dirty="0">
                        <a:solidFill>
                          <a:schemeClr val="tx1"/>
                        </a:solidFill>
                      </a:endParaRPr>
                    </a:p>
                  </a:txBody>
                  <a:tcPr>
                    <a:noFill/>
                  </a:tcPr>
                </a:tc>
              </a:tr>
            </a:tbl>
          </a:graphicData>
        </a:graphic>
      </p:graphicFrame>
      <p:sp>
        <p:nvSpPr>
          <p:cNvPr id="16" name="TextBox 15"/>
          <p:cNvSpPr txBox="1"/>
          <p:nvPr/>
        </p:nvSpPr>
        <p:spPr>
          <a:xfrm>
            <a:off x="685800" y="1905000"/>
            <a:ext cx="7848600" cy="3170099"/>
          </a:xfrm>
          <a:prstGeom prst="rect">
            <a:avLst/>
          </a:prstGeom>
          <a:noFill/>
        </p:spPr>
        <p:txBody>
          <a:bodyPr wrap="square" numCol="2" rtlCol="0">
            <a:spAutoFit/>
          </a:bodyPr>
          <a:lstStyle/>
          <a:p>
            <a:pPr algn="ctr"/>
            <a:r>
              <a:rPr lang="en-US" sz="2000" b="1" dirty="0" smtClean="0">
                <a:solidFill>
                  <a:schemeClr val="accent2"/>
                </a:solidFill>
              </a:rPr>
              <a:t>Conditions:</a:t>
            </a:r>
          </a:p>
          <a:p>
            <a:pPr marL="342900" indent="-342900">
              <a:buAutoNum type="arabicPeriod"/>
            </a:pPr>
            <a:r>
              <a:rPr lang="en-US" sz="2000" dirty="0" smtClean="0"/>
              <a:t>Categorical Data</a:t>
            </a:r>
          </a:p>
          <a:p>
            <a:pPr marL="342900" indent="-342900">
              <a:buAutoNum type="arabicPeriod"/>
            </a:pPr>
            <a:r>
              <a:rPr lang="en-US" sz="2000" dirty="0" smtClean="0"/>
              <a:t>SRS</a:t>
            </a:r>
          </a:p>
          <a:p>
            <a:pPr marL="342900" indent="-342900">
              <a:buAutoNum type="arabicPeriod"/>
            </a:pPr>
            <a:r>
              <a:rPr lang="en-US" sz="2000" dirty="0" smtClean="0"/>
              <a:t>Each count is greater than or </a:t>
            </a:r>
          </a:p>
          <a:p>
            <a:pPr marL="342900" indent="-342900"/>
            <a:r>
              <a:rPr lang="en-US" sz="2000" dirty="0" smtClean="0"/>
              <a:t>	equal to  5 </a:t>
            </a:r>
          </a:p>
          <a:p>
            <a:pPr marL="342900" indent="-342900">
              <a:buAutoNum type="arabicPeriod"/>
            </a:pPr>
            <a:endParaRPr lang="en-US" sz="2000" dirty="0" smtClean="0"/>
          </a:p>
          <a:p>
            <a:pPr marL="342900" indent="-342900"/>
            <a:endParaRPr lang="en-US" sz="2000" dirty="0" smtClean="0"/>
          </a:p>
          <a:p>
            <a:pPr marL="342900" indent="-342900"/>
            <a:endParaRPr lang="en-US" sz="2000" dirty="0" smtClean="0"/>
          </a:p>
          <a:p>
            <a:pPr marL="342900" indent="-342900"/>
            <a:endParaRPr lang="en-US" sz="2000" dirty="0" smtClean="0"/>
          </a:p>
          <a:p>
            <a:pPr marL="342900" indent="-342900"/>
            <a:endParaRPr lang="en-US" sz="2000" dirty="0" smtClean="0"/>
          </a:p>
          <a:p>
            <a:pPr marL="342900" indent="-342900"/>
            <a:endParaRPr lang="en-US" sz="2000" dirty="0" smtClean="0"/>
          </a:p>
          <a:p>
            <a:pPr marL="342900" indent="-342900"/>
            <a:r>
              <a:rPr lang="en-US" sz="2000" dirty="0" smtClean="0"/>
              <a:t>Age group and store are categorical data</a:t>
            </a:r>
          </a:p>
          <a:p>
            <a:pPr marL="342900" indent="-342900"/>
            <a:r>
              <a:rPr lang="en-US" sz="2000" dirty="0" smtClean="0"/>
              <a:t>Subjects were randomly recorded at different days and times, so it is assumed to be representative </a:t>
            </a:r>
          </a:p>
          <a:p>
            <a:pPr marL="342900" indent="-342900"/>
            <a:r>
              <a:rPr lang="en-US" sz="2000" dirty="0" smtClean="0"/>
              <a:t>Eliminating the seniors, all expected counts are greater or equal to 5. </a:t>
            </a:r>
          </a:p>
          <a:p>
            <a:pPr marL="342900" indent="-342900"/>
            <a:r>
              <a:rPr lang="en-US" dirty="0" smtClean="0"/>
              <a:t> </a:t>
            </a:r>
          </a:p>
          <a:p>
            <a:pPr marL="342900" indent="-342900"/>
            <a:r>
              <a:rPr lang="en-US" dirty="0" smtClean="0"/>
              <a:t>	</a:t>
            </a:r>
            <a:endParaRPr lang="en-US" dirty="0"/>
          </a:p>
        </p:txBody>
      </p:sp>
      <p:sp>
        <p:nvSpPr>
          <p:cNvPr id="8" name="TextBox 7"/>
          <p:cNvSpPr txBox="1"/>
          <p:nvPr/>
        </p:nvSpPr>
        <p:spPr>
          <a:xfrm>
            <a:off x="609600" y="1143000"/>
            <a:ext cx="8001000" cy="830997"/>
          </a:xfrm>
          <a:prstGeom prst="rect">
            <a:avLst/>
          </a:prstGeom>
          <a:noFill/>
        </p:spPr>
        <p:txBody>
          <a:bodyPr wrap="square" rtlCol="0">
            <a:spAutoFit/>
          </a:bodyPr>
          <a:lstStyle/>
          <a:p>
            <a:r>
              <a:rPr lang="en-US" sz="2400" dirty="0" smtClean="0"/>
              <a:t>Ho: Age group and store choice are independent</a:t>
            </a:r>
          </a:p>
          <a:p>
            <a:r>
              <a:rPr lang="en-US" sz="2400" dirty="0" smtClean="0"/>
              <a:t>Ha: Age group and store choice are not independent</a:t>
            </a:r>
            <a:endParaRPr lang="en-US" sz="2400" dirty="0"/>
          </a:p>
        </p:txBody>
      </p:sp>
      <p:sp>
        <p:nvSpPr>
          <p:cNvPr id="10" name="TextBox 9"/>
          <p:cNvSpPr txBox="1"/>
          <p:nvPr/>
        </p:nvSpPr>
        <p:spPr>
          <a:xfrm>
            <a:off x="457200" y="4495800"/>
            <a:ext cx="8534400" cy="461665"/>
          </a:xfrm>
          <a:prstGeom prst="rect">
            <a:avLst/>
          </a:prstGeom>
          <a:noFill/>
        </p:spPr>
        <p:txBody>
          <a:bodyPr wrap="square" rtlCol="0">
            <a:spAutoFit/>
          </a:bodyPr>
          <a:lstStyle/>
          <a:p>
            <a:r>
              <a:rPr lang="en-US" sz="2400" dirty="0" smtClean="0"/>
              <a:t>Conditions met, use </a:t>
            </a:r>
            <a:r>
              <a:rPr lang="el-GR" sz="2400" dirty="0" smtClean="0"/>
              <a:t>χ²</a:t>
            </a:r>
            <a:r>
              <a:rPr lang="en-US" sz="2400" dirty="0" smtClean="0"/>
              <a:t>-distribution, do </a:t>
            </a:r>
            <a:r>
              <a:rPr lang="el-GR" sz="2400" dirty="0" smtClean="0"/>
              <a:t>χ²</a:t>
            </a:r>
            <a:r>
              <a:rPr lang="en-US" sz="2400" dirty="0" smtClean="0"/>
              <a:t>-test for independence </a:t>
            </a:r>
            <a:endParaRPr lang="en-US" sz="2400"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a:xfrm>
            <a:off x="914400" y="228600"/>
            <a:ext cx="7772400" cy="914400"/>
          </a:xfrm>
        </p:spPr>
        <p:txBody>
          <a:bodyPr>
            <a:normAutofit fontScale="90000"/>
          </a:bodyPr>
          <a:lstStyle/>
          <a:p>
            <a:r>
              <a:rPr lang="el-GR" dirty="0" smtClean="0"/>
              <a:t>χ²</a:t>
            </a:r>
            <a:r>
              <a:rPr lang="en-US" dirty="0" smtClean="0"/>
              <a:t>-Test for Independence: Age Group and Store Choice </a:t>
            </a:r>
            <a:endParaRPr lang="en-US" dirty="0"/>
          </a:p>
        </p:txBody>
      </p:sp>
      <p:graphicFrame>
        <p:nvGraphicFramePr>
          <p:cNvPr id="22530" name="Object 2"/>
          <p:cNvGraphicFramePr>
            <a:graphicFrameLocks noChangeAspect="1"/>
          </p:cNvGraphicFramePr>
          <p:nvPr/>
        </p:nvGraphicFramePr>
        <p:xfrm>
          <a:off x="511175" y="1981200"/>
          <a:ext cx="8426450" cy="915988"/>
        </p:xfrm>
        <a:graphic>
          <a:graphicData uri="http://schemas.openxmlformats.org/presentationml/2006/ole">
            <p:oleObj spid="_x0000_s22530" name="Equation" r:id="rId3" imgW="4089240" imgH="444240" progId="Equation.3">
              <p:embed/>
            </p:oleObj>
          </a:graphicData>
        </a:graphic>
      </p:graphicFrame>
      <p:sp>
        <p:nvSpPr>
          <p:cNvPr id="7" name="TextBox 6"/>
          <p:cNvSpPr txBox="1"/>
          <p:nvPr/>
        </p:nvSpPr>
        <p:spPr>
          <a:xfrm>
            <a:off x="838200" y="3124200"/>
            <a:ext cx="4114800" cy="584775"/>
          </a:xfrm>
          <a:prstGeom prst="rect">
            <a:avLst/>
          </a:prstGeom>
          <a:noFill/>
        </p:spPr>
        <p:txBody>
          <a:bodyPr wrap="square" rtlCol="0">
            <a:spAutoFit/>
          </a:bodyPr>
          <a:lstStyle/>
          <a:p>
            <a:r>
              <a:rPr lang="en-US" sz="3200" dirty="0" smtClean="0">
                <a:latin typeface="Times New Roman" pitchFamily="18" charset="0"/>
                <a:cs typeface="Times New Roman" pitchFamily="18" charset="0"/>
              </a:rPr>
              <a:t>P(</a:t>
            </a:r>
            <a:r>
              <a:rPr lang="el-GR" sz="3200" dirty="0" smtClean="0"/>
              <a:t>χ²</a:t>
            </a:r>
            <a:r>
              <a:rPr lang="en-US" sz="3200" dirty="0" smtClean="0"/>
              <a:t> </a:t>
            </a:r>
            <a:r>
              <a:rPr lang="en-US" sz="3200" dirty="0" smtClean="0"/>
              <a:t>&gt;</a:t>
            </a:r>
            <a:r>
              <a:rPr lang="en-US" sz="3200" dirty="0" smtClean="0"/>
              <a:t>.0848</a:t>
            </a:r>
            <a:r>
              <a:rPr lang="en-US" sz="3200" dirty="0" smtClean="0"/>
              <a:t>) </a:t>
            </a:r>
            <a:r>
              <a:rPr lang="en-US" sz="3200" dirty="0" smtClean="0"/>
              <a:t>= .7710</a:t>
            </a:r>
            <a:endParaRPr lang="en-US" sz="3200" dirty="0">
              <a:latin typeface="Times New Roman" pitchFamily="18" charset="0"/>
              <a:cs typeface="Times New Roman" pitchFamily="18" charset="0"/>
            </a:endParaRPr>
          </a:p>
        </p:txBody>
      </p:sp>
      <p:sp>
        <p:nvSpPr>
          <p:cNvPr id="8" name="TextBox 7"/>
          <p:cNvSpPr txBox="1"/>
          <p:nvPr/>
        </p:nvSpPr>
        <p:spPr>
          <a:xfrm>
            <a:off x="914400" y="3962400"/>
            <a:ext cx="7315200" cy="1815882"/>
          </a:xfrm>
          <a:prstGeom prst="rect">
            <a:avLst/>
          </a:prstGeom>
          <a:noFill/>
        </p:spPr>
        <p:txBody>
          <a:bodyPr wrap="square" rtlCol="0">
            <a:spAutoFit/>
          </a:bodyPr>
          <a:lstStyle/>
          <a:p>
            <a:r>
              <a:rPr lang="en-US" sz="2800" dirty="0" smtClean="0"/>
              <a:t>We fail to reject our Ho because the p-value of .7710 is greater than </a:t>
            </a:r>
            <a:r>
              <a:rPr lang="el-GR" sz="2800" dirty="0" smtClean="0"/>
              <a:t>α</a:t>
            </a:r>
            <a:r>
              <a:rPr lang="en-US" sz="2800" dirty="0" smtClean="0"/>
              <a:t>=.05. We have sufficient evidence that age group and store choice are independent. </a:t>
            </a:r>
            <a:endParaRPr lang="en-US" sz="2800" dirty="0"/>
          </a:p>
        </p:txBody>
      </p:sp>
      <p:sp>
        <p:nvSpPr>
          <p:cNvPr id="9" name="TextBox 8"/>
          <p:cNvSpPr txBox="1"/>
          <p:nvPr/>
        </p:nvSpPr>
        <p:spPr>
          <a:xfrm>
            <a:off x="5105400" y="3124200"/>
            <a:ext cx="3429000" cy="523220"/>
          </a:xfrm>
          <a:prstGeom prst="rect">
            <a:avLst/>
          </a:prstGeom>
          <a:noFill/>
        </p:spPr>
        <p:txBody>
          <a:bodyPr wrap="square" rtlCol="0">
            <a:spAutoFit/>
          </a:bodyPr>
          <a:lstStyle/>
          <a:p>
            <a:r>
              <a:rPr lang="en-US" sz="2800" dirty="0" smtClean="0"/>
              <a:t>Degrees Freedom = 1</a:t>
            </a:r>
            <a:endParaRPr lang="en-US" sz="2800"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228600"/>
            <a:ext cx="7772400" cy="914400"/>
          </a:xfrm>
        </p:spPr>
        <p:txBody>
          <a:bodyPr/>
          <a:lstStyle/>
          <a:p>
            <a:r>
              <a:rPr lang="en-US" dirty="0" smtClean="0"/>
              <a:t>Comparing Stock Prices of Borders and Barnes and Noble</a:t>
            </a:r>
            <a:endParaRPr lang="en-US" dirty="0"/>
          </a:p>
        </p:txBody>
      </p:sp>
      <p:sp>
        <p:nvSpPr>
          <p:cNvPr id="3" name="Content Placeholder 2"/>
          <p:cNvSpPr>
            <a:spLocks noGrp="1"/>
          </p:cNvSpPr>
          <p:nvPr>
            <p:ph idx="1"/>
          </p:nvPr>
        </p:nvSpPr>
        <p:spPr/>
        <p:txBody>
          <a:bodyPr/>
          <a:lstStyle/>
          <a:p>
            <a:r>
              <a:rPr lang="en-US" dirty="0" smtClean="0"/>
              <a:t>We decided to compare prices from 2005 because we wanted to eliminate the lurking variable of Borders’ recent financial troubles</a:t>
            </a:r>
          </a:p>
          <a:p>
            <a:r>
              <a:rPr lang="en-US" dirty="0" smtClean="0"/>
              <a:t>We assigned the days of the year from 1-365 and randomly generated 30 numbers using a calculator</a:t>
            </a:r>
          </a:p>
          <a:p>
            <a:r>
              <a:rPr lang="en-US" dirty="0" smtClean="0"/>
              <a:t>We recorded the stock prices of each company for each day and ran a paired t-test</a:t>
            </a:r>
            <a:endParaRPr lang="en-US" dirty="0"/>
          </a:p>
        </p:txBody>
      </p:sp>
      <p:sp>
        <p:nvSpPr>
          <p:cNvPr id="4" name="TextBox 3"/>
          <p:cNvSpPr txBox="1"/>
          <p:nvPr/>
        </p:nvSpPr>
        <p:spPr>
          <a:xfrm>
            <a:off x="457200" y="5943600"/>
            <a:ext cx="8686800" cy="707886"/>
          </a:xfrm>
          <a:prstGeom prst="rect">
            <a:avLst/>
          </a:prstGeom>
          <a:noFill/>
        </p:spPr>
        <p:txBody>
          <a:bodyPr wrap="square" rtlCol="0">
            <a:spAutoFit/>
          </a:bodyPr>
          <a:lstStyle/>
          <a:p>
            <a:r>
              <a:rPr lang="en-US" sz="4000" b="1" dirty="0" smtClean="0">
                <a:solidFill>
                  <a:schemeClr val="accent2">
                    <a:lumMod val="75000"/>
                  </a:schemeClr>
                </a:solidFill>
              </a:rPr>
              <a:t>All stock prices recorded in US Dollars</a:t>
            </a:r>
            <a:endParaRPr lang="en-US" sz="4000" b="1" dirty="0">
              <a:solidFill>
                <a:schemeClr val="accent2">
                  <a:lumMod val="75000"/>
                </a:schemeClr>
              </a:solidFill>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152400"/>
            <a:ext cx="8763000" cy="914400"/>
          </a:xfrm>
        </p:spPr>
        <p:txBody>
          <a:bodyPr>
            <a:normAutofit fontScale="90000"/>
          </a:bodyPr>
          <a:lstStyle/>
          <a:p>
            <a:r>
              <a:rPr lang="en-US" dirty="0" smtClean="0"/>
              <a:t>Stock Prices from 30 Days (Borders)</a:t>
            </a:r>
            <a:endParaRPr lang="en-US" dirty="0"/>
          </a:p>
        </p:txBody>
      </p:sp>
      <p:sp>
        <p:nvSpPr>
          <p:cNvPr id="3" name="Content Placeholder 2"/>
          <p:cNvSpPr>
            <a:spLocks noGrp="1"/>
          </p:cNvSpPr>
          <p:nvPr>
            <p:ph idx="1"/>
          </p:nvPr>
        </p:nvSpPr>
        <p:spPr>
          <a:xfrm>
            <a:off x="457200" y="1066800"/>
            <a:ext cx="8305800" cy="2133600"/>
          </a:xfrm>
        </p:spPr>
        <p:txBody>
          <a:bodyPr>
            <a:normAutofit/>
          </a:bodyPr>
          <a:lstStyle/>
          <a:p>
            <a:pPr>
              <a:spcBef>
                <a:spcPts val="0"/>
              </a:spcBef>
              <a:buNone/>
            </a:pPr>
            <a:r>
              <a:rPr lang="en-US" sz="2800" dirty="0" smtClean="0"/>
              <a:t>     21.02, 20.53, 23.71, 23.16, 21.28, 25.27, 22.62, 25.39, 26.92, 21.17, 25.42, 25.24, 21.02, 21.14, 19.63, 23.07, 24.95, 20.14, 26.62, 20.59, 24.19, 20.39, 22.71, 25.80, 23.01, 24.39, 25.00, 24.88, 27.14, 26.20</a:t>
            </a:r>
          </a:p>
        </p:txBody>
      </p:sp>
      <p:pic>
        <p:nvPicPr>
          <p:cNvPr id="5" name="Picture 4"/>
          <p:cNvPicPr/>
          <p:nvPr/>
        </p:nvPicPr>
        <p:blipFill>
          <a:blip r:embed="rId2" cstate="print"/>
          <a:srcRect l="24679" t="25385" r="14263" b="33333"/>
          <a:stretch>
            <a:fillRect/>
          </a:stretch>
        </p:blipFill>
        <p:spPr bwMode="auto">
          <a:xfrm>
            <a:off x="1143000" y="3276600"/>
            <a:ext cx="7010400" cy="29718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0"/>
            <a:ext cx="8458200" cy="1447800"/>
          </a:xfrm>
        </p:spPr>
        <p:txBody>
          <a:bodyPr>
            <a:normAutofit/>
          </a:bodyPr>
          <a:lstStyle/>
          <a:p>
            <a:r>
              <a:rPr lang="en-US" dirty="0" smtClean="0"/>
              <a:t>Stock Prices from 30 Days (Barnes and Noble</a:t>
            </a:r>
            <a:r>
              <a:rPr lang="en-US" dirty="0" smtClean="0"/>
              <a:t>)</a:t>
            </a:r>
            <a:endParaRPr lang="en-US" dirty="0"/>
          </a:p>
        </p:txBody>
      </p:sp>
      <p:sp>
        <p:nvSpPr>
          <p:cNvPr id="3" name="Content Placeholder 2"/>
          <p:cNvSpPr>
            <a:spLocks noGrp="1"/>
          </p:cNvSpPr>
          <p:nvPr>
            <p:ph idx="1"/>
          </p:nvPr>
        </p:nvSpPr>
        <p:spPr>
          <a:xfrm>
            <a:off x="457200" y="1295400"/>
            <a:ext cx="8458200" cy="2133600"/>
          </a:xfrm>
        </p:spPr>
        <p:txBody>
          <a:bodyPr>
            <a:noAutofit/>
          </a:bodyPr>
          <a:lstStyle/>
          <a:p>
            <a:pPr>
              <a:buNone/>
            </a:pPr>
            <a:r>
              <a:rPr lang="en-US" sz="2800" dirty="0" smtClean="0"/>
              <a:t>     41.41, 40.47, 40.97, 38.39, 36.99, 36.05, 37.22, 40.76, 33.92, 36.68, 33.29, 35.73, 41.64, 41.97, 38.35, 37.70, 37.57, 34.49, 38.33, 35.60, 40.34, 36.81, </a:t>
            </a:r>
            <a:r>
              <a:rPr lang="en-US" sz="2800" dirty="0" smtClean="0"/>
              <a:t>34.56, 39.46</a:t>
            </a:r>
            <a:r>
              <a:rPr lang="en-US" sz="2800" dirty="0" smtClean="0"/>
              <a:t>, 41.88, 37.16, 38.05, 34.64, </a:t>
            </a:r>
            <a:r>
              <a:rPr lang="en-US" sz="2800" dirty="0" smtClean="0"/>
              <a:t>38.19, 36.16</a:t>
            </a:r>
            <a:endParaRPr lang="en-US" sz="2800" dirty="0" smtClean="0"/>
          </a:p>
          <a:p>
            <a:pPr>
              <a:buNone/>
            </a:pPr>
            <a:endParaRPr lang="en-US" sz="2800" dirty="0"/>
          </a:p>
        </p:txBody>
      </p:sp>
      <p:pic>
        <p:nvPicPr>
          <p:cNvPr id="5" name="Picture 4"/>
          <p:cNvPicPr/>
          <p:nvPr/>
        </p:nvPicPr>
        <p:blipFill>
          <a:blip r:embed="rId2" cstate="print"/>
          <a:srcRect l="24679" t="23333" r="14584" b="34871"/>
          <a:stretch>
            <a:fillRect/>
          </a:stretch>
        </p:blipFill>
        <p:spPr bwMode="auto">
          <a:xfrm>
            <a:off x="1295400" y="3352800"/>
            <a:ext cx="6858000" cy="31242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838200" y="304800"/>
            <a:ext cx="7772400" cy="914400"/>
          </a:xfrm>
        </p:spPr>
        <p:txBody>
          <a:bodyPr/>
          <a:lstStyle/>
          <a:p>
            <a:r>
              <a:rPr lang="en-US" dirty="0" smtClean="0"/>
              <a:t>Comparing Stock Prices of Borders and Barnes and Noble</a:t>
            </a:r>
            <a:endParaRPr lang="en-US" dirty="0"/>
          </a:p>
        </p:txBody>
      </p:sp>
      <p:pic>
        <p:nvPicPr>
          <p:cNvPr id="24579" name="Picture 3"/>
          <p:cNvPicPr>
            <a:picLocks noChangeAspect="1" noChangeArrowheads="1"/>
          </p:cNvPicPr>
          <p:nvPr/>
        </p:nvPicPr>
        <p:blipFill>
          <a:blip r:embed="rId2" cstate="print"/>
          <a:srcRect/>
          <a:stretch>
            <a:fillRect/>
          </a:stretch>
        </p:blipFill>
        <p:spPr bwMode="auto">
          <a:xfrm>
            <a:off x="685800" y="2133600"/>
            <a:ext cx="4800600" cy="3920490"/>
          </a:xfrm>
          <a:prstGeom prst="rect">
            <a:avLst/>
          </a:prstGeom>
          <a:noFill/>
          <a:ln w="9525">
            <a:noFill/>
            <a:miter lim="800000"/>
            <a:headEnd/>
            <a:tailEnd/>
          </a:ln>
          <a:effectLst/>
        </p:spPr>
      </p:pic>
      <p:sp>
        <p:nvSpPr>
          <p:cNvPr id="7" name="TextBox 6"/>
          <p:cNvSpPr txBox="1"/>
          <p:nvPr/>
        </p:nvSpPr>
        <p:spPr>
          <a:xfrm>
            <a:off x="5715000" y="1752600"/>
            <a:ext cx="3124200" cy="4801314"/>
          </a:xfrm>
          <a:prstGeom prst="rect">
            <a:avLst/>
          </a:prstGeom>
          <a:noFill/>
        </p:spPr>
        <p:txBody>
          <a:bodyPr wrap="square" rtlCol="0">
            <a:spAutoFit/>
          </a:bodyPr>
          <a:lstStyle/>
          <a:p>
            <a:r>
              <a:rPr lang="en-US" dirty="0" smtClean="0"/>
              <a:t>The histogram of the differences of the Borders and Barnes and Noble stock prices is unimodal, somewhat symmetric, and has a median of $14.615. It ranges from $7 to $20.83. There are two gaps and no points that look like outliers</a:t>
            </a:r>
            <a:r>
              <a:rPr lang="en-US" dirty="0" smtClean="0"/>
              <a:t>.</a:t>
            </a:r>
          </a:p>
          <a:p>
            <a:endParaRPr lang="en-US" dirty="0" smtClean="0"/>
          </a:p>
          <a:p>
            <a:r>
              <a:rPr lang="en-US" dirty="0" smtClean="0"/>
              <a:t>Looking at this histogram, there appears to be a significant average difference between the stock prices of the two stores. If there was no difference, the histogram would be only one bar at zero. </a:t>
            </a:r>
            <a:endParaRPr lang="en-US"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9"/>
          <p:cNvSpPr txBox="1"/>
          <p:nvPr/>
        </p:nvSpPr>
        <p:spPr>
          <a:xfrm>
            <a:off x="3276600" y="1600200"/>
            <a:ext cx="4495800" cy="830997"/>
          </a:xfrm>
          <a:prstGeom prst="rect">
            <a:avLst/>
          </a:prstGeom>
          <a:noFill/>
        </p:spPr>
        <p:txBody>
          <a:bodyPr wrap="square" rtlCol="0">
            <a:spAutoFit/>
          </a:bodyPr>
          <a:lstStyle/>
          <a:p>
            <a:r>
              <a:rPr lang="en-US" dirty="0" smtClean="0"/>
              <a:t> </a:t>
            </a:r>
            <a:r>
              <a:rPr lang="el-GR" sz="2400" dirty="0" smtClean="0"/>
              <a:t>μ</a:t>
            </a:r>
            <a:r>
              <a:rPr lang="en-US" sz="1200" dirty="0" smtClean="0"/>
              <a:t>d</a:t>
            </a:r>
            <a:r>
              <a:rPr lang="en-US" sz="2400" dirty="0" smtClean="0"/>
              <a:t> = mean of the difference of </a:t>
            </a:r>
            <a:endParaRPr lang="en-US" sz="2400" dirty="0" smtClean="0"/>
          </a:p>
          <a:p>
            <a:r>
              <a:rPr lang="en-US" sz="2400" dirty="0" smtClean="0"/>
              <a:t>Barnes </a:t>
            </a:r>
            <a:r>
              <a:rPr lang="en-US" sz="2400" dirty="0" smtClean="0"/>
              <a:t>&amp; Noble - Borders </a:t>
            </a:r>
            <a:endParaRPr lang="en-US" sz="2400" dirty="0"/>
          </a:p>
        </p:txBody>
      </p:sp>
      <p:sp>
        <p:nvSpPr>
          <p:cNvPr id="11" name="TextBox 10"/>
          <p:cNvSpPr txBox="1"/>
          <p:nvPr/>
        </p:nvSpPr>
        <p:spPr>
          <a:xfrm>
            <a:off x="609600" y="2667000"/>
            <a:ext cx="2895600" cy="2862322"/>
          </a:xfrm>
          <a:prstGeom prst="rect">
            <a:avLst/>
          </a:prstGeom>
          <a:noFill/>
        </p:spPr>
        <p:txBody>
          <a:bodyPr wrap="square" rtlCol="0">
            <a:spAutoFit/>
          </a:bodyPr>
          <a:lstStyle/>
          <a:p>
            <a:r>
              <a:rPr lang="en-US" b="1" dirty="0" smtClean="0">
                <a:solidFill>
                  <a:schemeClr val="accent2"/>
                </a:solidFill>
              </a:rPr>
              <a:t>	</a:t>
            </a:r>
            <a:r>
              <a:rPr lang="en-US" sz="2000" b="1" dirty="0" smtClean="0">
                <a:solidFill>
                  <a:schemeClr val="accent2"/>
                </a:solidFill>
              </a:rPr>
              <a:t>Conditions</a:t>
            </a:r>
            <a:r>
              <a:rPr lang="en-US" sz="2000" b="1" dirty="0" smtClean="0">
                <a:solidFill>
                  <a:schemeClr val="accent2"/>
                </a:solidFill>
              </a:rPr>
              <a:t>:</a:t>
            </a:r>
          </a:p>
          <a:p>
            <a:pPr marL="342900" indent="-342900">
              <a:buAutoNum type="arabicPeriod"/>
            </a:pPr>
            <a:r>
              <a:rPr lang="en-US" sz="2000" dirty="0" smtClean="0"/>
              <a:t>Paired data</a:t>
            </a:r>
          </a:p>
          <a:p>
            <a:pPr marL="342900" indent="-342900">
              <a:buAutoNum type="arabicPeriod"/>
            </a:pPr>
            <a:r>
              <a:rPr lang="en-US" sz="2000" dirty="0" smtClean="0"/>
              <a:t>SRS</a:t>
            </a:r>
          </a:p>
          <a:p>
            <a:pPr marL="342900" indent="-342900">
              <a:buAutoNum type="arabicPeriod"/>
            </a:pPr>
            <a:r>
              <a:rPr lang="en-US" sz="2000" dirty="0" smtClean="0"/>
              <a:t>Normal population of differences or n</a:t>
            </a:r>
            <a:r>
              <a:rPr lang="en-US" sz="2000" baseline="-25000" dirty="0" smtClean="0"/>
              <a:t>d</a:t>
            </a:r>
            <a:r>
              <a:rPr lang="en-US" sz="2000" dirty="0" smtClean="0"/>
              <a:t>≥30</a:t>
            </a:r>
          </a:p>
          <a:p>
            <a:pPr marL="342900" indent="-342900">
              <a:buAutoNum type="arabicPeriod"/>
            </a:pPr>
            <a:r>
              <a:rPr lang="en-US" sz="2000" dirty="0" smtClean="0"/>
              <a:t>Population of differences ≥ 10*n</a:t>
            </a:r>
            <a:r>
              <a:rPr lang="en-US" sz="2000" baseline="-25000" dirty="0" smtClean="0"/>
              <a:t>d</a:t>
            </a:r>
          </a:p>
          <a:p>
            <a:endParaRPr lang="en-US" sz="2000" dirty="0"/>
          </a:p>
          <a:p>
            <a:endParaRPr lang="en-US" sz="2000" dirty="0"/>
          </a:p>
        </p:txBody>
      </p:sp>
      <p:sp>
        <p:nvSpPr>
          <p:cNvPr id="13" name="TextBox 12"/>
          <p:cNvSpPr txBox="1"/>
          <p:nvPr/>
        </p:nvSpPr>
        <p:spPr>
          <a:xfrm>
            <a:off x="3657600" y="2895600"/>
            <a:ext cx="5181600" cy="1938992"/>
          </a:xfrm>
          <a:prstGeom prst="rect">
            <a:avLst/>
          </a:prstGeom>
          <a:noFill/>
        </p:spPr>
        <p:txBody>
          <a:bodyPr wrap="square" rtlCol="0">
            <a:spAutoFit/>
          </a:bodyPr>
          <a:lstStyle/>
          <a:p>
            <a:pPr marL="342900" indent="-342900">
              <a:buAutoNum type="arabicPeriod"/>
            </a:pPr>
            <a:r>
              <a:rPr lang="en-US" sz="2000" dirty="0" smtClean="0"/>
              <a:t>Data points paired by date </a:t>
            </a:r>
          </a:p>
          <a:p>
            <a:pPr marL="342900" indent="-342900">
              <a:buAutoNum type="arabicPeriod"/>
            </a:pPr>
            <a:r>
              <a:rPr lang="en-US" sz="2000" dirty="0" smtClean="0"/>
              <a:t>Dates picked through random number generator (1,365) in 2005</a:t>
            </a:r>
          </a:p>
          <a:p>
            <a:pPr marL="342900" indent="-342900">
              <a:buAutoNum type="arabicPeriod"/>
            </a:pPr>
            <a:r>
              <a:rPr lang="en-US" sz="2000" dirty="0" smtClean="0"/>
              <a:t>n</a:t>
            </a:r>
            <a:r>
              <a:rPr lang="en-US" sz="2000" baseline="-25000" dirty="0" smtClean="0"/>
              <a:t>d</a:t>
            </a:r>
            <a:r>
              <a:rPr lang="en-US" sz="2000" dirty="0" smtClean="0"/>
              <a:t>≥30</a:t>
            </a:r>
          </a:p>
          <a:p>
            <a:pPr marL="342900" indent="-342900">
              <a:buAutoNum type="arabicPeriod"/>
            </a:pPr>
            <a:r>
              <a:rPr lang="en-US" sz="2000" dirty="0" smtClean="0"/>
              <a:t>More than 300 days of stocks</a:t>
            </a:r>
          </a:p>
          <a:p>
            <a:pPr marL="342900" indent="-342900">
              <a:buAutoNum type="arabicPeriod"/>
            </a:pPr>
            <a:endParaRPr lang="en-US" sz="2000" dirty="0"/>
          </a:p>
        </p:txBody>
      </p:sp>
      <p:sp>
        <p:nvSpPr>
          <p:cNvPr id="19" name="Title 1"/>
          <p:cNvSpPr txBox="1">
            <a:spLocks/>
          </p:cNvSpPr>
          <p:nvPr/>
        </p:nvSpPr>
        <p:spPr>
          <a:xfrm>
            <a:off x="685800" y="0"/>
            <a:ext cx="8458200" cy="1447800"/>
          </a:xfrm>
          <a:prstGeom prst="rect">
            <a:avLst/>
          </a:prstGeom>
        </p:spPr>
        <p:txBody>
          <a:bodyPr vert="horz" anchor="t">
            <a:normAutofit fontScale="97500"/>
          </a:bodyPr>
          <a:lstStyle/>
          <a:p>
            <a:pPr marL="0" marR="9144" lvl="0" indent="0" algn="l" defTabSz="914400" rtl="0" eaLnBrk="1" fontAlgn="auto" latinLnBrk="0" hangingPunct="1">
              <a:lnSpc>
                <a:spcPct val="100000"/>
              </a:lnSpc>
              <a:spcBef>
                <a:spcPct val="0"/>
              </a:spcBef>
              <a:spcAft>
                <a:spcPts val="0"/>
              </a:spcAft>
              <a:buClrTx/>
              <a:buSzTx/>
              <a:buFontTx/>
              <a:buNone/>
              <a:tabLst/>
              <a:defRPr/>
            </a:pPr>
            <a:endParaRPr kumimoji="0" lang="en-US" sz="4000" b="1" i="0" u="none" strike="noStrike" kern="1200" cap="all" spc="0" normalizeH="0" baseline="0" noProof="0" dirty="0">
              <a:ln>
                <a:noFill/>
              </a:ln>
              <a:solidFill>
                <a:schemeClr val="tx2">
                  <a:satMod val="200000"/>
                </a:schemeClr>
              </a:solidFill>
              <a:effectLst>
                <a:reflection blurRad="12700" stA="34000" endA="740" endPos="53000" dir="5400000" sy="-100000" algn="bl" rotWithShape="0"/>
              </a:effectLst>
              <a:uLnTx/>
              <a:uFillTx/>
              <a:latin typeface="+mj-lt"/>
              <a:ea typeface="+mj-ea"/>
              <a:cs typeface="+mj-cs"/>
            </a:endParaRPr>
          </a:p>
        </p:txBody>
      </p:sp>
      <p:sp>
        <p:nvSpPr>
          <p:cNvPr id="21" name="TextBox 20"/>
          <p:cNvSpPr txBox="1"/>
          <p:nvPr/>
        </p:nvSpPr>
        <p:spPr>
          <a:xfrm>
            <a:off x="685800" y="1676400"/>
            <a:ext cx="1905000" cy="830997"/>
          </a:xfrm>
          <a:prstGeom prst="rect">
            <a:avLst/>
          </a:prstGeom>
          <a:noFill/>
        </p:spPr>
        <p:txBody>
          <a:bodyPr wrap="square" rtlCol="0">
            <a:spAutoFit/>
          </a:bodyPr>
          <a:lstStyle/>
          <a:p>
            <a:r>
              <a:rPr lang="en-US" sz="2400" dirty="0" smtClean="0"/>
              <a:t>Ho: </a:t>
            </a:r>
            <a:r>
              <a:rPr lang="el-GR" sz="2400" dirty="0" smtClean="0"/>
              <a:t>μ</a:t>
            </a:r>
            <a:r>
              <a:rPr lang="en-US" sz="1200" dirty="0" smtClean="0"/>
              <a:t>d</a:t>
            </a:r>
            <a:r>
              <a:rPr lang="en-US" sz="2400" dirty="0" smtClean="0"/>
              <a:t> = 0    </a:t>
            </a:r>
          </a:p>
          <a:p>
            <a:r>
              <a:rPr lang="en-US" sz="2400" dirty="0" smtClean="0"/>
              <a:t>Ha: </a:t>
            </a:r>
            <a:r>
              <a:rPr lang="el-GR" sz="2400" dirty="0" smtClean="0"/>
              <a:t>μ</a:t>
            </a:r>
            <a:r>
              <a:rPr lang="en-US" sz="1200" dirty="0" smtClean="0"/>
              <a:t>d</a:t>
            </a:r>
            <a:r>
              <a:rPr lang="en-US" sz="2400" dirty="0" smtClean="0"/>
              <a:t> &gt; 0</a:t>
            </a:r>
            <a:endParaRPr lang="en-US" sz="2400" dirty="0"/>
          </a:p>
        </p:txBody>
      </p:sp>
      <p:sp>
        <p:nvSpPr>
          <p:cNvPr id="22" name="TextBox 21"/>
          <p:cNvSpPr txBox="1"/>
          <p:nvPr/>
        </p:nvSpPr>
        <p:spPr>
          <a:xfrm>
            <a:off x="990600" y="5029200"/>
            <a:ext cx="7391400" cy="830997"/>
          </a:xfrm>
          <a:prstGeom prst="rect">
            <a:avLst/>
          </a:prstGeom>
          <a:noFill/>
        </p:spPr>
        <p:txBody>
          <a:bodyPr wrap="square" rtlCol="0">
            <a:spAutoFit/>
          </a:bodyPr>
          <a:lstStyle/>
          <a:p>
            <a:r>
              <a:rPr lang="en-US" sz="2400" dirty="0" smtClean="0"/>
              <a:t>Conditions met, use Student’s t-distribution, do 1-sample paired t-test</a:t>
            </a:r>
            <a:endParaRPr lang="en-US" sz="2400" dirty="0"/>
          </a:p>
        </p:txBody>
      </p:sp>
      <p:sp>
        <p:nvSpPr>
          <p:cNvPr id="15" name="Title 1"/>
          <p:cNvSpPr txBox="1">
            <a:spLocks/>
          </p:cNvSpPr>
          <p:nvPr/>
        </p:nvSpPr>
        <p:spPr>
          <a:xfrm>
            <a:off x="838200" y="228600"/>
            <a:ext cx="8534400" cy="914400"/>
          </a:xfrm>
          <a:prstGeom prst="rect">
            <a:avLst/>
          </a:prstGeom>
        </p:spPr>
        <p:txBody>
          <a:bodyPr vert="horz" anchor="t">
            <a:noAutofit/>
          </a:bodyPr>
          <a:lstStyle/>
          <a:p>
            <a:pPr marL="0" marR="9144" lvl="0" indent="0" algn="l" defTabSz="914400" rtl="0" eaLnBrk="1" fontAlgn="auto" latinLnBrk="0" hangingPunct="1">
              <a:lnSpc>
                <a:spcPct val="100000"/>
              </a:lnSpc>
              <a:spcBef>
                <a:spcPct val="0"/>
              </a:spcBef>
              <a:spcAft>
                <a:spcPts val="0"/>
              </a:spcAft>
              <a:buClrTx/>
              <a:buSzTx/>
              <a:buFontTx/>
              <a:buNone/>
              <a:tabLst/>
              <a:defRPr/>
            </a:pPr>
            <a:r>
              <a:rPr kumimoji="0" lang="en-US" sz="4000" i="0" u="none" kern="1200" spc="0" normalizeH="0" baseline="0" noProof="0" dirty="0" smtClean="0">
                <a:ln>
                  <a:noFill/>
                </a:ln>
                <a:solidFill>
                  <a:schemeClr val="tx2">
                    <a:satMod val="200000"/>
                  </a:schemeClr>
                </a:solidFill>
                <a:effectLst>
                  <a:reflection blurRad="12700" stA="34000" endA="740" endPos="53000" dir="5400000" sy="-100000" algn="bl" rotWithShape="0"/>
                </a:effectLst>
                <a:uLnTx/>
                <a:uFillTx/>
                <a:latin typeface="+mj-lt"/>
                <a:ea typeface="+mj-ea"/>
                <a:cs typeface="+mj-cs"/>
              </a:rPr>
              <a:t>Comparing Stock Prices of Borders and Barnes and Noble</a:t>
            </a:r>
            <a:endParaRPr kumimoji="0" lang="en-US" sz="4000" i="0" u="none" kern="1200" spc="0" normalizeH="0" baseline="0" noProof="0" dirty="0">
              <a:ln>
                <a:noFill/>
              </a:ln>
              <a:solidFill>
                <a:schemeClr val="tx2">
                  <a:satMod val="200000"/>
                </a:schemeClr>
              </a:solidFill>
              <a:effectLst>
                <a:reflection blurRad="12700" stA="34000" endA="740" endPos="53000" dir="5400000" sy="-100000" algn="bl" rotWithShape="0"/>
              </a:effectLst>
              <a:uLnTx/>
              <a:uFillTx/>
              <a:latin typeface="+mj-lt"/>
              <a:ea typeface="+mj-ea"/>
              <a:cs typeface="+mj-cs"/>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685800" y="4191000"/>
            <a:ext cx="7391400" cy="2492990"/>
          </a:xfrm>
          <a:prstGeom prst="rect">
            <a:avLst/>
          </a:prstGeom>
          <a:noFill/>
        </p:spPr>
        <p:txBody>
          <a:bodyPr wrap="square" rtlCol="0">
            <a:spAutoFit/>
          </a:bodyPr>
          <a:lstStyle/>
          <a:p>
            <a:r>
              <a:rPr lang="en-US" sz="2400" dirty="0" smtClean="0"/>
              <a:t>We reject our Ho because our p-value of 1.931 x 10</a:t>
            </a:r>
            <a:r>
              <a:rPr lang="en-US" sz="2400" baseline="30000" dirty="0" smtClean="0"/>
              <a:t>-19</a:t>
            </a:r>
            <a:r>
              <a:rPr lang="en-US" sz="2400" dirty="0" smtClean="0"/>
              <a:t>  is less than the alpha of 0.05.</a:t>
            </a:r>
          </a:p>
          <a:p>
            <a:r>
              <a:rPr lang="en-US" sz="2400" dirty="0" smtClean="0"/>
              <a:t>We have sufficient evidence that the mean of the differences between Barnes &amp; Noble and Borders is not equal to zero. </a:t>
            </a:r>
            <a:r>
              <a:rPr lang="en-US" sz="2400" dirty="0" smtClean="0"/>
              <a:t>This indicates that the stock prices of the two companies were not equal over the span of 2005.  </a:t>
            </a:r>
            <a:endParaRPr lang="en-US" sz="2400" dirty="0" smtClean="0"/>
          </a:p>
          <a:p>
            <a:endParaRPr lang="en-US" baseline="30000" dirty="0" smtClean="0"/>
          </a:p>
        </p:txBody>
      </p:sp>
      <p:sp>
        <p:nvSpPr>
          <p:cNvPr id="6" name="TextBox 5"/>
          <p:cNvSpPr txBox="1"/>
          <p:nvPr/>
        </p:nvSpPr>
        <p:spPr>
          <a:xfrm>
            <a:off x="914400" y="3429000"/>
            <a:ext cx="4267200" cy="523220"/>
          </a:xfrm>
          <a:prstGeom prst="rect">
            <a:avLst/>
          </a:prstGeom>
          <a:noFill/>
        </p:spPr>
        <p:txBody>
          <a:bodyPr wrap="square" rtlCol="0">
            <a:spAutoFit/>
          </a:bodyPr>
          <a:lstStyle/>
          <a:p>
            <a:r>
              <a:rPr lang="en-US" sz="2800" dirty="0" smtClean="0"/>
              <a:t>P(t &gt; 21.0932) = 1.931 x 10</a:t>
            </a:r>
            <a:r>
              <a:rPr lang="en-US" sz="2800" baseline="30000" dirty="0" smtClean="0"/>
              <a:t>-19</a:t>
            </a:r>
            <a:r>
              <a:rPr lang="en-US" sz="2800" dirty="0" smtClean="0"/>
              <a:t> </a:t>
            </a:r>
            <a:endParaRPr lang="en-US" sz="2800" dirty="0"/>
          </a:p>
        </p:txBody>
      </p:sp>
      <p:graphicFrame>
        <p:nvGraphicFramePr>
          <p:cNvPr id="25602" name="Object 2"/>
          <p:cNvGraphicFramePr>
            <a:graphicFrameLocks noChangeAspect="1"/>
          </p:cNvGraphicFramePr>
          <p:nvPr/>
        </p:nvGraphicFramePr>
        <p:xfrm>
          <a:off x="762000" y="1600200"/>
          <a:ext cx="1433513" cy="1463675"/>
        </p:xfrm>
        <a:graphic>
          <a:graphicData uri="http://schemas.openxmlformats.org/presentationml/2006/ole">
            <p:oleObj spid="_x0000_s25602" name="Equation" r:id="rId3" imgW="596880" imgH="609480" progId="">
              <p:embed/>
            </p:oleObj>
          </a:graphicData>
        </a:graphic>
      </p:graphicFrame>
      <p:sp>
        <p:nvSpPr>
          <p:cNvPr id="8" name="TextBox 7"/>
          <p:cNvSpPr txBox="1"/>
          <p:nvPr/>
        </p:nvSpPr>
        <p:spPr>
          <a:xfrm>
            <a:off x="5257800" y="1905000"/>
            <a:ext cx="3581400" cy="523220"/>
          </a:xfrm>
          <a:prstGeom prst="rect">
            <a:avLst/>
          </a:prstGeom>
          <a:noFill/>
        </p:spPr>
        <p:txBody>
          <a:bodyPr wrap="square" rtlCol="0">
            <a:spAutoFit/>
          </a:bodyPr>
          <a:lstStyle/>
          <a:p>
            <a:r>
              <a:rPr lang="en-US" sz="2800" dirty="0" smtClean="0"/>
              <a:t>Degrees Freedom</a:t>
            </a:r>
            <a:r>
              <a:rPr lang="en-US" sz="2800" dirty="0" smtClean="0"/>
              <a:t> </a:t>
            </a:r>
            <a:r>
              <a:rPr lang="en-US" sz="2800" dirty="0" smtClean="0"/>
              <a:t>= 29</a:t>
            </a:r>
            <a:endParaRPr lang="en-US" sz="2800" dirty="0"/>
          </a:p>
        </p:txBody>
      </p:sp>
      <p:sp>
        <p:nvSpPr>
          <p:cNvPr id="9" name="TextBox 8"/>
          <p:cNvSpPr txBox="1"/>
          <p:nvPr/>
        </p:nvSpPr>
        <p:spPr>
          <a:xfrm>
            <a:off x="2514600" y="1981200"/>
            <a:ext cx="2057400" cy="584775"/>
          </a:xfrm>
          <a:prstGeom prst="rect">
            <a:avLst/>
          </a:prstGeom>
          <a:noFill/>
        </p:spPr>
        <p:txBody>
          <a:bodyPr wrap="square" rtlCol="0">
            <a:spAutoFit/>
          </a:bodyPr>
          <a:lstStyle/>
          <a:p>
            <a:r>
              <a:rPr lang="en-US" sz="3200" dirty="0" smtClean="0"/>
              <a:t>= 21.0932</a:t>
            </a:r>
            <a:endParaRPr lang="en-US" sz="3200" baseline="30000" dirty="0"/>
          </a:p>
        </p:txBody>
      </p:sp>
      <p:sp>
        <p:nvSpPr>
          <p:cNvPr id="10" name="Title 1"/>
          <p:cNvSpPr txBox="1">
            <a:spLocks/>
          </p:cNvSpPr>
          <p:nvPr/>
        </p:nvSpPr>
        <p:spPr>
          <a:xfrm>
            <a:off x="838200" y="228600"/>
            <a:ext cx="8534400" cy="914400"/>
          </a:xfrm>
          <a:prstGeom prst="rect">
            <a:avLst/>
          </a:prstGeom>
        </p:spPr>
        <p:txBody>
          <a:bodyPr vert="horz" anchor="t">
            <a:noAutofit/>
          </a:bodyPr>
          <a:lstStyle/>
          <a:p>
            <a:pPr marL="0" marR="9144" lvl="0" indent="0" algn="l" defTabSz="914400" rtl="0" eaLnBrk="1" fontAlgn="auto" latinLnBrk="0" hangingPunct="1">
              <a:lnSpc>
                <a:spcPct val="100000"/>
              </a:lnSpc>
              <a:spcBef>
                <a:spcPct val="0"/>
              </a:spcBef>
              <a:spcAft>
                <a:spcPts val="0"/>
              </a:spcAft>
              <a:buClrTx/>
              <a:buSzTx/>
              <a:buFontTx/>
              <a:buNone/>
              <a:tabLst/>
              <a:defRPr/>
            </a:pPr>
            <a:r>
              <a:rPr kumimoji="0" lang="en-US" sz="4000" i="0" u="none" kern="1200" spc="0" normalizeH="0" baseline="0" noProof="0" dirty="0" smtClean="0">
                <a:ln>
                  <a:noFill/>
                </a:ln>
                <a:solidFill>
                  <a:schemeClr val="tx2">
                    <a:satMod val="200000"/>
                  </a:schemeClr>
                </a:solidFill>
                <a:effectLst>
                  <a:reflection blurRad="12700" stA="34000" endA="740" endPos="53000" dir="5400000" sy="-100000" algn="bl" rotWithShape="0"/>
                </a:effectLst>
                <a:uLnTx/>
                <a:uFillTx/>
                <a:latin typeface="+mj-lt"/>
                <a:ea typeface="+mj-ea"/>
                <a:cs typeface="+mj-cs"/>
              </a:rPr>
              <a:t>Comparing Stock Prices of Borders and Barnes and Noble</a:t>
            </a:r>
            <a:endParaRPr kumimoji="0" lang="en-US" sz="4000" i="0" u="none" kern="1200" spc="0" normalizeH="0" baseline="0" noProof="0" dirty="0">
              <a:ln>
                <a:noFill/>
              </a:ln>
              <a:solidFill>
                <a:schemeClr val="tx2">
                  <a:satMod val="200000"/>
                </a:schemeClr>
              </a:solidFill>
              <a:effectLst>
                <a:reflection blurRad="12700" stA="34000" endA="740" endPos="53000" dir="5400000" sy="-100000" algn="bl" rotWithShape="0"/>
              </a:effectLst>
              <a:uLnTx/>
              <a:uFillTx/>
              <a:latin typeface="+mj-lt"/>
              <a:ea typeface="+mj-ea"/>
              <a:cs typeface="+mj-cs"/>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Description of Topic</a:t>
            </a:r>
            <a:endParaRPr lang="en-US" dirty="0"/>
          </a:p>
        </p:txBody>
      </p:sp>
      <p:sp>
        <p:nvSpPr>
          <p:cNvPr id="3" name="Content Placeholder 2"/>
          <p:cNvSpPr>
            <a:spLocks noGrp="1"/>
          </p:cNvSpPr>
          <p:nvPr>
            <p:ph idx="1"/>
          </p:nvPr>
        </p:nvSpPr>
        <p:spPr/>
        <p:txBody>
          <a:bodyPr>
            <a:normAutofit/>
          </a:bodyPr>
          <a:lstStyle/>
          <a:p>
            <a:r>
              <a:rPr lang="en-US" dirty="0" smtClean="0"/>
              <a:t>We wanted to research the top two bookstores (Borders and Barnes &amp; Noble) to see the differences in people who frequented these stores as well as the differences of sections visited in both stores. </a:t>
            </a:r>
          </a:p>
          <a:p>
            <a:r>
              <a:rPr lang="en-US" dirty="0" smtClean="0"/>
              <a:t>Additionally we wanted to see the differences in the companies based upon their stocks to see the national attitude towards each store. </a:t>
            </a:r>
            <a:endParaRPr lang="en-U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304800"/>
            <a:ext cx="7772400" cy="914400"/>
          </a:xfrm>
        </p:spPr>
        <p:txBody>
          <a:bodyPr/>
          <a:lstStyle/>
          <a:p>
            <a:r>
              <a:rPr lang="en-US" dirty="0" smtClean="0"/>
              <a:t>Bias and Error</a:t>
            </a:r>
            <a:endParaRPr lang="en-US" dirty="0"/>
          </a:p>
        </p:txBody>
      </p:sp>
      <p:sp>
        <p:nvSpPr>
          <p:cNvPr id="3" name="Content Placeholder 2"/>
          <p:cNvSpPr>
            <a:spLocks noGrp="1"/>
          </p:cNvSpPr>
          <p:nvPr>
            <p:ph idx="1"/>
          </p:nvPr>
        </p:nvSpPr>
        <p:spPr>
          <a:xfrm>
            <a:off x="914400" y="1143000"/>
            <a:ext cx="7772400" cy="5486400"/>
          </a:xfrm>
        </p:spPr>
        <p:txBody>
          <a:bodyPr>
            <a:normAutofit fontScale="85000" lnSpcReduction="20000"/>
          </a:bodyPr>
          <a:lstStyle/>
          <a:p>
            <a:r>
              <a:rPr lang="en-US" dirty="0" smtClean="0"/>
              <a:t>Observation of all sections is difficult for one person and therefore some subjects may have been overlooked </a:t>
            </a:r>
          </a:p>
          <a:p>
            <a:r>
              <a:rPr lang="en-US" dirty="0" smtClean="0"/>
              <a:t>Approximations of ages is difficult </a:t>
            </a:r>
          </a:p>
          <a:p>
            <a:r>
              <a:rPr lang="en-US" dirty="0" smtClean="0"/>
              <a:t>Borders rearranged the store and caused difficulties for us and for costumers </a:t>
            </a:r>
          </a:p>
          <a:p>
            <a:r>
              <a:rPr lang="en-US" dirty="0" smtClean="0"/>
              <a:t>Double counting subjects who browse many sections </a:t>
            </a:r>
          </a:p>
          <a:p>
            <a:r>
              <a:rPr lang="en-US" dirty="0" smtClean="0"/>
              <a:t>We recorded if subjects browsed or bought, but the error in recording and determining that became too difficult to use </a:t>
            </a:r>
            <a:endParaRPr lang="en-US" dirty="0" smtClean="0"/>
          </a:p>
          <a:p>
            <a:r>
              <a:rPr lang="en-US" dirty="0" smtClean="0"/>
              <a:t>Because no men were observed in Romance, we could not include it in the tests. However, including it would have made finding an association between gender and section more likely.</a:t>
            </a:r>
            <a:endParaRPr lang="en-US" dirty="0" smtClean="0"/>
          </a:p>
          <a:p>
            <a:pPr>
              <a:buNone/>
            </a:pPr>
            <a:endParaRPr lang="en-US" dirty="0" smtClean="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228600"/>
            <a:ext cx="7772400" cy="914400"/>
          </a:xfrm>
        </p:spPr>
        <p:txBody>
          <a:bodyPr/>
          <a:lstStyle/>
          <a:p>
            <a:r>
              <a:rPr lang="en-US" dirty="0" smtClean="0"/>
              <a:t>Conclusions about the Population </a:t>
            </a:r>
            <a:endParaRPr lang="en-US" dirty="0"/>
          </a:p>
        </p:txBody>
      </p:sp>
      <p:sp>
        <p:nvSpPr>
          <p:cNvPr id="3" name="Content Placeholder 2"/>
          <p:cNvSpPr>
            <a:spLocks noGrp="1"/>
          </p:cNvSpPr>
          <p:nvPr>
            <p:ph idx="1"/>
          </p:nvPr>
        </p:nvSpPr>
        <p:spPr>
          <a:xfrm>
            <a:off x="914400" y="1600200"/>
            <a:ext cx="7772400" cy="4953000"/>
          </a:xfrm>
        </p:spPr>
        <p:txBody>
          <a:bodyPr>
            <a:normAutofit lnSpcReduction="10000"/>
          </a:bodyPr>
          <a:lstStyle/>
          <a:p>
            <a:r>
              <a:rPr lang="en-US" dirty="0" smtClean="0"/>
              <a:t>Excluding certain sections and age groups, we can conclude that the population of individuals that frequent both stores are independent of age and of store choice. We also can conclude that gender and preference of section are independent as well.</a:t>
            </a:r>
          </a:p>
          <a:p>
            <a:r>
              <a:rPr lang="en-US" dirty="0" smtClean="0"/>
              <a:t>We can conclude based on our paired test on the stock prices that the mean of the differences for both companies’ stock is not equal to zero, showing that </a:t>
            </a:r>
            <a:r>
              <a:rPr lang="en-US" dirty="0" smtClean="0"/>
              <a:t>Barnes </a:t>
            </a:r>
            <a:r>
              <a:rPr lang="en-US" dirty="0" smtClean="0"/>
              <a:t>and Noble’s prices are higher on average. </a:t>
            </a:r>
            <a:endParaRPr lang="en-US"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228600"/>
            <a:ext cx="7772400" cy="914400"/>
          </a:xfrm>
        </p:spPr>
        <p:txBody>
          <a:bodyPr/>
          <a:lstStyle/>
          <a:p>
            <a:r>
              <a:rPr lang="en-US" dirty="0" smtClean="0"/>
              <a:t>Personal Opinions</a:t>
            </a:r>
            <a:endParaRPr lang="en-US" dirty="0"/>
          </a:p>
        </p:txBody>
      </p:sp>
      <p:sp>
        <p:nvSpPr>
          <p:cNvPr id="3" name="Content Placeholder 2"/>
          <p:cNvSpPr>
            <a:spLocks noGrp="1"/>
          </p:cNvSpPr>
          <p:nvPr>
            <p:ph idx="1"/>
          </p:nvPr>
        </p:nvSpPr>
        <p:spPr>
          <a:xfrm>
            <a:off x="533400" y="1066800"/>
            <a:ext cx="8153400" cy="5638800"/>
          </a:xfrm>
        </p:spPr>
        <p:txBody>
          <a:bodyPr>
            <a:normAutofit/>
          </a:bodyPr>
          <a:lstStyle/>
          <a:p>
            <a:r>
              <a:rPr lang="en-US" sz="3400" dirty="0" smtClean="0"/>
              <a:t>The layout change in Borders </a:t>
            </a:r>
            <a:r>
              <a:rPr lang="en-US" sz="3400" dirty="0" smtClean="0"/>
              <a:t>caused problems with data collection and led to many of our expected counts being lower than five </a:t>
            </a:r>
          </a:p>
          <a:p>
            <a:pPr lvl="1"/>
            <a:r>
              <a:rPr lang="en-US" dirty="0" smtClean="0"/>
              <a:t>Although we did not statistically prove it, we believe that Borders was much better before they reorganized</a:t>
            </a:r>
            <a:endParaRPr lang="en-US" dirty="0" smtClean="0"/>
          </a:p>
          <a:p>
            <a:r>
              <a:rPr lang="en-US" sz="3400" dirty="0" smtClean="0"/>
              <a:t>Barnes </a:t>
            </a:r>
            <a:r>
              <a:rPr lang="en-US" sz="3400" dirty="0" smtClean="0"/>
              <a:t>&amp; Noble’s organization system is more fluid than Borders, so people tended to drift from section to section more so than in Borders. </a:t>
            </a:r>
          </a:p>
          <a:p>
            <a:endParaRPr lang="en-US"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228600"/>
            <a:ext cx="8686800" cy="1295400"/>
          </a:xfrm>
        </p:spPr>
        <p:txBody>
          <a:bodyPr/>
          <a:lstStyle/>
          <a:p>
            <a:r>
              <a:rPr lang="en-US" dirty="0" smtClean="0"/>
              <a:t>We Continue being Highly Opinionated </a:t>
            </a:r>
            <a:endParaRPr lang="en-US" dirty="0"/>
          </a:p>
        </p:txBody>
      </p:sp>
      <p:sp>
        <p:nvSpPr>
          <p:cNvPr id="3" name="Content Placeholder 2"/>
          <p:cNvSpPr>
            <a:spLocks noGrp="1"/>
          </p:cNvSpPr>
          <p:nvPr>
            <p:ph idx="1"/>
          </p:nvPr>
        </p:nvSpPr>
        <p:spPr>
          <a:xfrm>
            <a:off x="838200" y="1752600"/>
            <a:ext cx="7772400" cy="4907760"/>
          </a:xfrm>
        </p:spPr>
        <p:txBody>
          <a:bodyPr>
            <a:normAutofit fontScale="92500" lnSpcReduction="20000"/>
          </a:bodyPr>
          <a:lstStyle/>
          <a:p>
            <a:r>
              <a:rPr lang="en-US" sz="3200" dirty="0" smtClean="0"/>
              <a:t>Although we could not use the senior age group category, a larger proportion of older individuals went to Barnes &amp; Noble over Borders, perhaps because of either the accessibility or preference because Barnes &amp; Noble is an older store. </a:t>
            </a:r>
          </a:p>
          <a:p>
            <a:r>
              <a:rPr lang="en-US" sz="3200" dirty="0" smtClean="0"/>
              <a:t>The location of Valley Square appeals to younger individuals, and therefore the subjects at Borders were generally younger</a:t>
            </a:r>
          </a:p>
          <a:p>
            <a:r>
              <a:rPr lang="en-US" sz="3200" dirty="0" smtClean="0"/>
              <a:t>On Friday, Valley Square was having a festival, and many young people were outside, and less people were in Borders. </a:t>
            </a:r>
          </a:p>
          <a:p>
            <a:endParaRPr lang="en-US"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Conclusion</a:t>
            </a:r>
            <a:endParaRPr lang="en-US" dirty="0"/>
          </a:p>
        </p:txBody>
      </p:sp>
      <p:sp>
        <p:nvSpPr>
          <p:cNvPr id="3" name="Content Placeholder 2"/>
          <p:cNvSpPr>
            <a:spLocks noGrp="1"/>
          </p:cNvSpPr>
          <p:nvPr>
            <p:ph idx="1"/>
          </p:nvPr>
        </p:nvSpPr>
        <p:spPr>
          <a:xfrm>
            <a:off x="990600" y="1524000"/>
            <a:ext cx="7772400" cy="4572000"/>
          </a:xfrm>
        </p:spPr>
        <p:txBody>
          <a:bodyPr>
            <a:normAutofit fontScale="85000" lnSpcReduction="10000"/>
          </a:bodyPr>
          <a:lstStyle/>
          <a:p>
            <a:r>
              <a:rPr lang="en-US" dirty="0" smtClean="0"/>
              <a:t>Borders had less people on average than Barnes and </a:t>
            </a:r>
            <a:r>
              <a:rPr lang="en-US" dirty="0" smtClean="0"/>
              <a:t>Noble, causing issues with expected counts</a:t>
            </a:r>
          </a:p>
          <a:p>
            <a:r>
              <a:rPr lang="en-US" dirty="0" smtClean="0"/>
              <a:t>According to our experiment, gender and age do not affect bookstore or section choice, however, these conclusions could have been skewed by error</a:t>
            </a:r>
            <a:endParaRPr lang="en-US" dirty="0" smtClean="0"/>
          </a:p>
          <a:p>
            <a:r>
              <a:rPr lang="en-US" dirty="0" smtClean="0"/>
              <a:t>If we re-did this experiment…</a:t>
            </a:r>
          </a:p>
          <a:p>
            <a:pPr lvl="1"/>
            <a:r>
              <a:rPr lang="en-US" dirty="0" smtClean="0"/>
              <a:t>We would record data from Borders on a day without a festival at Valley Square and when the store is familiar to the subjects</a:t>
            </a:r>
          </a:p>
          <a:p>
            <a:pPr lvl="1"/>
            <a:r>
              <a:rPr lang="en-US" dirty="0" smtClean="0"/>
              <a:t>We would have tried to get more </a:t>
            </a:r>
            <a:r>
              <a:rPr lang="en-US" dirty="0" smtClean="0"/>
              <a:t>data from </a:t>
            </a:r>
            <a:r>
              <a:rPr lang="en-US" dirty="0" smtClean="0"/>
              <a:t>seniors</a:t>
            </a:r>
          </a:p>
          <a:p>
            <a:pPr lvl="1"/>
            <a:r>
              <a:rPr lang="en-US" dirty="0" smtClean="0"/>
              <a:t>We would probably ask the people questions instead of simply spying on them</a:t>
            </a:r>
            <a:endParaRPr lang="en-US" dirty="0" smtClean="0"/>
          </a:p>
          <a:p>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Background</a:t>
            </a:r>
            <a:endParaRPr lang="en-US" dirty="0"/>
          </a:p>
        </p:txBody>
      </p:sp>
      <p:sp>
        <p:nvSpPr>
          <p:cNvPr id="3" name="Content Placeholder 2"/>
          <p:cNvSpPr>
            <a:spLocks noGrp="1"/>
          </p:cNvSpPr>
          <p:nvPr>
            <p:ph idx="1"/>
          </p:nvPr>
        </p:nvSpPr>
        <p:spPr/>
        <p:txBody>
          <a:bodyPr>
            <a:normAutofit lnSpcReduction="10000"/>
          </a:bodyPr>
          <a:lstStyle/>
          <a:p>
            <a:r>
              <a:rPr lang="en-US" dirty="0" smtClean="0"/>
              <a:t>There are over 29,000 bookstores in the US</a:t>
            </a:r>
          </a:p>
          <a:p>
            <a:pPr lvl="1"/>
            <a:r>
              <a:rPr lang="en-US" dirty="0" smtClean="0"/>
              <a:t>Borders owns/operates 511 Borders superstores plus 175 Waldenbooks stores </a:t>
            </a:r>
          </a:p>
          <a:p>
            <a:pPr lvl="1"/>
            <a:r>
              <a:rPr lang="en-US" dirty="0" smtClean="0"/>
              <a:t>Barnes and Noble owns/operates 717 bookstores plus 637 college bookstores</a:t>
            </a:r>
          </a:p>
          <a:p>
            <a:r>
              <a:rPr lang="en-US" dirty="0" smtClean="0"/>
              <a:t>February 16, 2011: Borders announced that it had filed for Chapter 11 bankruptcy protection</a:t>
            </a:r>
          </a:p>
          <a:p>
            <a:pPr lvl="1"/>
            <a:r>
              <a:rPr lang="en-US" dirty="0"/>
              <a:t>A</a:t>
            </a:r>
            <a:r>
              <a:rPr lang="en-US" dirty="0" smtClean="0"/>
              <a:t>lso announced the liquidation/closing of 226 stores</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Our Project</a:t>
            </a:r>
            <a:endParaRPr lang="en-US" dirty="0"/>
          </a:p>
        </p:txBody>
      </p:sp>
      <p:sp>
        <p:nvSpPr>
          <p:cNvPr id="3" name="Content Placeholder 2"/>
          <p:cNvSpPr>
            <a:spLocks noGrp="1"/>
          </p:cNvSpPr>
          <p:nvPr>
            <p:ph idx="1"/>
          </p:nvPr>
        </p:nvSpPr>
        <p:spPr>
          <a:xfrm>
            <a:off x="457200" y="1371600"/>
            <a:ext cx="8382000" cy="4754563"/>
          </a:xfrm>
        </p:spPr>
        <p:txBody>
          <a:bodyPr>
            <a:normAutofit lnSpcReduction="10000"/>
          </a:bodyPr>
          <a:lstStyle/>
          <a:p>
            <a:r>
              <a:rPr lang="en-US" dirty="0" smtClean="0"/>
              <a:t>We decided to go to two different bookstores to observe customers</a:t>
            </a:r>
          </a:p>
          <a:p>
            <a:pPr lvl="1"/>
            <a:r>
              <a:rPr lang="en-US" dirty="0" smtClean="0"/>
              <a:t>Kathy went to Borders</a:t>
            </a:r>
          </a:p>
          <a:p>
            <a:pPr lvl="1"/>
            <a:r>
              <a:rPr lang="en-US" dirty="0" smtClean="0"/>
              <a:t>Sarah went to Barnes and Noble</a:t>
            </a:r>
          </a:p>
          <a:p>
            <a:r>
              <a:rPr lang="en-US" dirty="0" smtClean="0"/>
              <a:t>We recorded the following about each subject:</a:t>
            </a:r>
          </a:p>
          <a:p>
            <a:pPr lvl="1"/>
            <a:r>
              <a:rPr lang="en-US" dirty="0" smtClean="0"/>
              <a:t>Section they were looking in</a:t>
            </a:r>
          </a:p>
          <a:p>
            <a:pPr lvl="1"/>
            <a:r>
              <a:rPr lang="en-US" dirty="0" smtClean="0"/>
              <a:t>Gender</a:t>
            </a:r>
          </a:p>
          <a:p>
            <a:pPr lvl="1"/>
            <a:r>
              <a:rPr lang="en-US" dirty="0" smtClean="0"/>
              <a:t>Age Group (young, adult, senior)</a:t>
            </a:r>
          </a:p>
          <a:p>
            <a:pPr lvl="1"/>
            <a:r>
              <a:rPr lang="en-US" dirty="0" smtClean="0"/>
              <a:t>If they bought a book</a:t>
            </a:r>
          </a:p>
          <a:p>
            <a:pPr lvl="1"/>
            <a:r>
              <a:rPr lang="en-US" dirty="0" smtClean="0"/>
              <a:t>If they were alone </a:t>
            </a:r>
            <a:endParaRPr lang="en-US" dirty="0"/>
          </a:p>
        </p:txBody>
      </p:sp>
      <p:pic>
        <p:nvPicPr>
          <p:cNvPr id="5122" name="Picture 2" descr="http://www.clipartguide.com/_named_clipart_images/0511-0907-2019-1720_Private_Eye_Dog_Wearing_a_Trench_Coat_clipart_image.jpg"/>
          <p:cNvPicPr>
            <a:picLocks noChangeAspect="1" noChangeArrowheads="1"/>
          </p:cNvPicPr>
          <p:nvPr/>
        </p:nvPicPr>
        <p:blipFill>
          <a:blip r:embed="rId2" cstate="print"/>
          <a:srcRect/>
          <a:stretch>
            <a:fillRect/>
          </a:stretch>
        </p:blipFill>
        <p:spPr bwMode="auto">
          <a:xfrm>
            <a:off x="6172200" y="4038600"/>
            <a:ext cx="2076450" cy="2202295"/>
          </a:xfrm>
          <a:prstGeom prst="rect">
            <a:avLst/>
          </a:prstGeom>
          <a:noFill/>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r>
              <a:rPr lang="en-US" dirty="0" smtClean="0"/>
              <a:t>Section Preference</a:t>
            </a:r>
            <a:endParaRPr lang="en-US" dirty="0"/>
          </a:p>
        </p:txBody>
      </p:sp>
      <p:graphicFrame>
        <p:nvGraphicFramePr>
          <p:cNvPr id="5" name="Chart 4"/>
          <p:cNvGraphicFramePr/>
          <p:nvPr/>
        </p:nvGraphicFramePr>
        <p:xfrm>
          <a:off x="3429000" y="3733800"/>
          <a:ext cx="5305425" cy="3124200"/>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6" name="Chart 5"/>
          <p:cNvGraphicFramePr/>
          <p:nvPr/>
        </p:nvGraphicFramePr>
        <p:xfrm>
          <a:off x="457200" y="1066800"/>
          <a:ext cx="5105400" cy="2971800"/>
        </p:xfrm>
        <a:graphic>
          <a:graphicData uri="http://schemas.openxmlformats.org/drawingml/2006/chart">
            <c:chart xmlns:c="http://schemas.openxmlformats.org/drawingml/2006/chart" xmlns:r="http://schemas.openxmlformats.org/officeDocument/2006/relationships" r:id="rId3"/>
          </a:graphicData>
        </a:graphic>
      </p:graphicFrame>
      <p:sp>
        <p:nvSpPr>
          <p:cNvPr id="7" name="TextBox 6"/>
          <p:cNvSpPr txBox="1"/>
          <p:nvPr/>
        </p:nvSpPr>
        <p:spPr>
          <a:xfrm>
            <a:off x="5638800" y="1752600"/>
            <a:ext cx="3200400" cy="1477328"/>
          </a:xfrm>
          <a:prstGeom prst="rect">
            <a:avLst/>
          </a:prstGeom>
          <a:noFill/>
        </p:spPr>
        <p:txBody>
          <a:bodyPr wrap="square" rtlCol="0">
            <a:spAutoFit/>
          </a:bodyPr>
          <a:lstStyle/>
          <a:p>
            <a:r>
              <a:rPr lang="en-US" dirty="0" smtClean="0"/>
              <a:t>Our data indicates that members of each gender do not visit each section in equal proportions. We will test this later with a chi² test.</a:t>
            </a:r>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304800"/>
            <a:ext cx="8077200" cy="914400"/>
          </a:xfrm>
        </p:spPr>
        <p:txBody>
          <a:bodyPr>
            <a:normAutofit fontScale="90000"/>
          </a:bodyPr>
          <a:lstStyle/>
          <a:p>
            <a:r>
              <a:rPr lang="en-US" dirty="0" smtClean="0"/>
              <a:t>Is there a relationship between gender and preference of section?</a:t>
            </a:r>
            <a:endParaRPr lang="en-US" dirty="0"/>
          </a:p>
        </p:txBody>
      </p:sp>
      <p:graphicFrame>
        <p:nvGraphicFramePr>
          <p:cNvPr id="4" name="Chart 3"/>
          <p:cNvGraphicFramePr/>
          <p:nvPr/>
        </p:nvGraphicFramePr>
        <p:xfrm>
          <a:off x="533400" y="1676400"/>
          <a:ext cx="6248400" cy="4419600"/>
        </p:xfrm>
        <a:graphic>
          <a:graphicData uri="http://schemas.openxmlformats.org/drawingml/2006/chart">
            <c:chart xmlns:c="http://schemas.openxmlformats.org/drawingml/2006/chart" xmlns:r="http://schemas.openxmlformats.org/officeDocument/2006/relationships" r:id="rId2"/>
          </a:graphicData>
        </a:graphic>
      </p:graphicFrame>
      <p:sp>
        <p:nvSpPr>
          <p:cNvPr id="5" name="TextBox 4"/>
          <p:cNvSpPr txBox="1"/>
          <p:nvPr/>
        </p:nvSpPr>
        <p:spPr>
          <a:xfrm rot="16200000">
            <a:off x="-386834" y="3587234"/>
            <a:ext cx="1600200" cy="369332"/>
          </a:xfrm>
          <a:prstGeom prst="rect">
            <a:avLst/>
          </a:prstGeom>
          <a:noFill/>
        </p:spPr>
        <p:txBody>
          <a:bodyPr wrap="square" rtlCol="0">
            <a:spAutoFit/>
          </a:bodyPr>
          <a:lstStyle/>
          <a:p>
            <a:pPr algn="ctr"/>
            <a:r>
              <a:rPr lang="en-US" dirty="0" smtClean="0"/>
              <a:t>Frequency</a:t>
            </a:r>
            <a:endParaRPr lang="en-US" dirty="0"/>
          </a:p>
        </p:txBody>
      </p:sp>
      <p:sp>
        <p:nvSpPr>
          <p:cNvPr id="6" name="TextBox 5"/>
          <p:cNvSpPr txBox="1"/>
          <p:nvPr/>
        </p:nvSpPr>
        <p:spPr>
          <a:xfrm>
            <a:off x="2133600" y="6019800"/>
            <a:ext cx="2971800" cy="646331"/>
          </a:xfrm>
          <a:prstGeom prst="rect">
            <a:avLst/>
          </a:prstGeom>
          <a:noFill/>
        </p:spPr>
        <p:txBody>
          <a:bodyPr wrap="square" rtlCol="0">
            <a:spAutoFit/>
          </a:bodyPr>
          <a:lstStyle/>
          <a:p>
            <a:pPr algn="ctr"/>
            <a:r>
              <a:rPr lang="en-US" dirty="0" smtClean="0"/>
              <a:t>Section of Bookstore in which Subject was Observed </a:t>
            </a:r>
            <a:endParaRPr lang="en-US" dirty="0"/>
          </a:p>
        </p:txBody>
      </p:sp>
      <p:sp>
        <p:nvSpPr>
          <p:cNvPr id="8" name="Rectangle 7"/>
          <p:cNvSpPr/>
          <p:nvPr/>
        </p:nvSpPr>
        <p:spPr>
          <a:xfrm>
            <a:off x="1600200" y="1981200"/>
            <a:ext cx="228600" cy="228600"/>
          </a:xfrm>
          <a:prstGeom prst="rect">
            <a:avLst/>
          </a:prstGeom>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endParaRPr lang="en-US"/>
          </a:p>
        </p:txBody>
      </p:sp>
      <p:sp>
        <p:nvSpPr>
          <p:cNvPr id="9" name="Rectangle 8"/>
          <p:cNvSpPr/>
          <p:nvPr/>
        </p:nvSpPr>
        <p:spPr>
          <a:xfrm>
            <a:off x="6400800" y="1752600"/>
            <a:ext cx="2514600" cy="3970318"/>
          </a:xfrm>
          <a:prstGeom prst="rect">
            <a:avLst/>
          </a:prstGeom>
        </p:spPr>
        <p:txBody>
          <a:bodyPr wrap="square">
            <a:spAutoFit/>
          </a:bodyPr>
          <a:lstStyle/>
          <a:p>
            <a:r>
              <a:rPr lang="en-US" dirty="0" smtClean="0"/>
              <a:t>The most males (20) were found in Sci-Fi, while the least males (0) were found in Romance. The most females (18) were found in Literature, while the least females (2) were found in Biography. This distribution contributes to our prediction that we will find evidence of an association between gender and section.  </a:t>
            </a:r>
            <a:endParaRPr lang="en-US" dirty="0" smtClean="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600" y="1524000"/>
            <a:ext cx="4191000" cy="4876800"/>
          </a:xfrm>
        </p:spPr>
        <p:txBody>
          <a:bodyPr>
            <a:normAutofit fontScale="92500"/>
          </a:bodyPr>
          <a:lstStyle/>
          <a:p>
            <a:pPr>
              <a:buFont typeface="Arial" pitchFamily="34" charset="0"/>
              <a:buChar char="•"/>
            </a:pPr>
            <a:r>
              <a:rPr lang="en-US" dirty="0" smtClean="0"/>
              <a:t>Based </a:t>
            </a:r>
            <a:r>
              <a:rPr lang="en-US" dirty="0" smtClean="0"/>
              <a:t>on our data, the population of females visiting bookstores as a whole prefer literature the most, while males prefer sci-fi. </a:t>
            </a:r>
            <a:endParaRPr lang="en-US" dirty="0" smtClean="0"/>
          </a:p>
          <a:p>
            <a:pPr>
              <a:buFont typeface="Arial" pitchFamily="34" charset="0"/>
              <a:buChar char="•"/>
            </a:pPr>
            <a:r>
              <a:rPr lang="en-US" dirty="0" smtClean="0"/>
              <a:t>Females </a:t>
            </a:r>
            <a:r>
              <a:rPr lang="en-US" dirty="0" smtClean="0"/>
              <a:t>least prefer biography while males least prefer romance when shopping or browsing for books. </a:t>
            </a:r>
          </a:p>
          <a:p>
            <a:pPr>
              <a:buFont typeface="Arial" pitchFamily="34" charset="0"/>
              <a:buChar char="•"/>
            </a:pPr>
            <a:endParaRPr lang="en-US" dirty="0" smtClean="0"/>
          </a:p>
          <a:p>
            <a:pPr>
              <a:buFont typeface="Arial" pitchFamily="34" charset="0"/>
              <a:buChar char="•"/>
            </a:pPr>
            <a:endParaRPr lang="en-US" dirty="0" smtClean="0"/>
          </a:p>
          <a:p>
            <a:endParaRPr lang="en-US" dirty="0"/>
          </a:p>
        </p:txBody>
      </p:sp>
      <p:sp>
        <p:nvSpPr>
          <p:cNvPr id="4" name="Title 1"/>
          <p:cNvSpPr>
            <a:spLocks noGrp="1"/>
          </p:cNvSpPr>
          <p:nvPr>
            <p:ph type="title"/>
          </p:nvPr>
        </p:nvSpPr>
        <p:spPr>
          <a:xfrm>
            <a:off x="609600" y="152400"/>
            <a:ext cx="8305800" cy="1752600"/>
          </a:xfrm>
        </p:spPr>
        <p:txBody>
          <a:bodyPr>
            <a:normAutofit fontScale="90000"/>
          </a:bodyPr>
          <a:lstStyle/>
          <a:p>
            <a:r>
              <a:rPr lang="en-US" dirty="0" smtClean="0"/>
              <a:t>Is there a relationship between gender and preference of section?</a:t>
            </a:r>
            <a:endParaRPr lang="en-US" dirty="0"/>
          </a:p>
        </p:txBody>
      </p:sp>
      <p:pic>
        <p:nvPicPr>
          <p:cNvPr id="36866" name="Picture 2" descr="http://pics.area755.com/images/thelargestlibrary10uf2.jpg"/>
          <p:cNvPicPr>
            <a:picLocks noChangeAspect="1" noChangeArrowheads="1"/>
          </p:cNvPicPr>
          <p:nvPr/>
        </p:nvPicPr>
        <p:blipFill>
          <a:blip r:embed="rId2" cstate="print"/>
          <a:srcRect/>
          <a:stretch>
            <a:fillRect/>
          </a:stretch>
        </p:blipFill>
        <p:spPr bwMode="auto">
          <a:xfrm>
            <a:off x="4800600" y="2286000"/>
            <a:ext cx="3810000" cy="3009900"/>
          </a:xfrm>
          <a:prstGeom prst="rect">
            <a:avLst/>
          </a:prstGeom>
          <a:noFill/>
        </p:spPr>
      </p:pic>
      <p:sp>
        <p:nvSpPr>
          <p:cNvPr id="6" name="TextBox 5"/>
          <p:cNvSpPr txBox="1"/>
          <p:nvPr/>
        </p:nvSpPr>
        <p:spPr>
          <a:xfrm>
            <a:off x="4800600" y="5410200"/>
            <a:ext cx="3962400" cy="646331"/>
          </a:xfrm>
          <a:prstGeom prst="rect">
            <a:avLst/>
          </a:prstGeom>
          <a:noFill/>
        </p:spPr>
        <p:txBody>
          <a:bodyPr wrap="square" rtlCol="0">
            <a:spAutoFit/>
          </a:bodyPr>
          <a:lstStyle/>
          <a:p>
            <a:r>
              <a:rPr lang="en-US" dirty="0" smtClean="0">
                <a:solidFill>
                  <a:schemeClr val="accent2">
                    <a:lumMod val="60000"/>
                    <a:lumOff val="40000"/>
                  </a:schemeClr>
                </a:solidFill>
              </a:rPr>
              <a:t>Library of Congress (not technically a bookstore, but still REALLY cool)</a:t>
            </a:r>
            <a:endParaRPr lang="en-US" dirty="0">
              <a:solidFill>
                <a:schemeClr val="accent2">
                  <a:lumMod val="60000"/>
                  <a:lumOff val="40000"/>
                </a:schemeClr>
              </a:solidFill>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228600"/>
            <a:ext cx="8305800" cy="914400"/>
          </a:xfrm>
        </p:spPr>
        <p:txBody>
          <a:bodyPr>
            <a:normAutofit fontScale="90000"/>
          </a:bodyPr>
          <a:lstStyle/>
          <a:p>
            <a:r>
              <a:rPr lang="el-GR" dirty="0" smtClean="0"/>
              <a:t>χ²</a:t>
            </a:r>
            <a:r>
              <a:rPr lang="en-US" dirty="0" smtClean="0"/>
              <a:t>-Test </a:t>
            </a:r>
            <a:r>
              <a:rPr lang="en-US" dirty="0" smtClean="0"/>
              <a:t>for Independence: Gender and Preference of Section</a:t>
            </a:r>
            <a:endParaRPr lang="en-US" dirty="0"/>
          </a:p>
        </p:txBody>
      </p:sp>
      <p:sp>
        <p:nvSpPr>
          <p:cNvPr id="13" name="TextBox 12"/>
          <p:cNvSpPr txBox="1"/>
          <p:nvPr/>
        </p:nvSpPr>
        <p:spPr>
          <a:xfrm>
            <a:off x="533400" y="1524000"/>
            <a:ext cx="8001000" cy="830997"/>
          </a:xfrm>
          <a:prstGeom prst="rect">
            <a:avLst/>
          </a:prstGeom>
          <a:noFill/>
        </p:spPr>
        <p:txBody>
          <a:bodyPr wrap="square" rtlCol="0">
            <a:spAutoFit/>
          </a:bodyPr>
          <a:lstStyle/>
          <a:p>
            <a:r>
              <a:rPr lang="en-US" sz="2400" dirty="0" smtClean="0"/>
              <a:t>Ho: Gender and preference of section are independent</a:t>
            </a:r>
          </a:p>
          <a:p>
            <a:r>
              <a:rPr lang="en-US" sz="2400" dirty="0" smtClean="0"/>
              <a:t>Ha: Gender and preference of section are not independent</a:t>
            </a:r>
            <a:endParaRPr lang="en-US" sz="2400" dirty="0"/>
          </a:p>
        </p:txBody>
      </p:sp>
      <p:sp>
        <p:nvSpPr>
          <p:cNvPr id="14" name="TextBox 13"/>
          <p:cNvSpPr txBox="1"/>
          <p:nvPr/>
        </p:nvSpPr>
        <p:spPr>
          <a:xfrm>
            <a:off x="533400" y="2438400"/>
            <a:ext cx="8001000" cy="4708981"/>
          </a:xfrm>
          <a:prstGeom prst="rect">
            <a:avLst/>
          </a:prstGeom>
          <a:noFill/>
        </p:spPr>
        <p:txBody>
          <a:bodyPr wrap="square" numCol="2" rtlCol="0">
            <a:spAutoFit/>
          </a:bodyPr>
          <a:lstStyle/>
          <a:p>
            <a:pPr algn="ctr"/>
            <a:r>
              <a:rPr lang="en-US" sz="2000" b="1" dirty="0" smtClean="0">
                <a:solidFill>
                  <a:schemeClr val="accent2"/>
                </a:solidFill>
              </a:rPr>
              <a:t>Conditions:</a:t>
            </a:r>
          </a:p>
          <a:p>
            <a:pPr marL="342900" indent="-342900">
              <a:buAutoNum type="arabicPeriod"/>
            </a:pPr>
            <a:r>
              <a:rPr lang="en-US" sz="2000" dirty="0" smtClean="0"/>
              <a:t>Categorical Data</a:t>
            </a:r>
          </a:p>
          <a:p>
            <a:pPr marL="342900" indent="-342900">
              <a:buAutoNum type="arabicPeriod"/>
            </a:pPr>
            <a:r>
              <a:rPr lang="en-US" sz="2000" dirty="0" smtClean="0"/>
              <a:t>SRS</a:t>
            </a:r>
          </a:p>
          <a:p>
            <a:pPr marL="342900" indent="-342900">
              <a:buAutoNum type="arabicPeriod"/>
            </a:pPr>
            <a:r>
              <a:rPr lang="en-US" sz="2000" dirty="0" smtClean="0"/>
              <a:t>Each count is greater than or </a:t>
            </a:r>
          </a:p>
          <a:p>
            <a:pPr marL="342900" indent="-342900"/>
            <a:r>
              <a:rPr lang="en-US" sz="2000" dirty="0" smtClean="0"/>
              <a:t>	equal to  5 </a:t>
            </a:r>
          </a:p>
          <a:p>
            <a:pPr marL="342900" indent="-342900">
              <a:buAutoNum type="arabicPeriod"/>
            </a:pPr>
            <a:endParaRPr lang="en-US" sz="2000" dirty="0" smtClean="0"/>
          </a:p>
          <a:p>
            <a:pPr marL="342900" indent="-342900"/>
            <a:endParaRPr lang="en-US" sz="2000" dirty="0" smtClean="0"/>
          </a:p>
          <a:p>
            <a:pPr marL="342900" indent="-342900"/>
            <a:endParaRPr lang="en-US" sz="2000" dirty="0" smtClean="0"/>
          </a:p>
          <a:p>
            <a:pPr marL="342900" indent="-342900"/>
            <a:endParaRPr lang="en-US" sz="2000" dirty="0" smtClean="0"/>
          </a:p>
          <a:p>
            <a:pPr marL="342900" indent="-342900"/>
            <a:endParaRPr lang="en-US" sz="2000" dirty="0" smtClean="0"/>
          </a:p>
          <a:p>
            <a:pPr marL="342900" indent="-342900"/>
            <a:endParaRPr lang="en-US" sz="2000" dirty="0" smtClean="0"/>
          </a:p>
          <a:p>
            <a:pPr marL="342900" indent="-342900"/>
            <a:endParaRPr lang="en-US" sz="2000" dirty="0" smtClean="0"/>
          </a:p>
          <a:p>
            <a:pPr marL="342900" indent="-342900"/>
            <a:endParaRPr lang="en-US" sz="2000" dirty="0" smtClean="0"/>
          </a:p>
          <a:p>
            <a:pPr marL="342900" indent="-342900"/>
            <a:endParaRPr lang="en-US" sz="2000" dirty="0" smtClean="0"/>
          </a:p>
          <a:p>
            <a:pPr marL="342900" indent="-342900"/>
            <a:endParaRPr lang="en-US" sz="2000" dirty="0" smtClean="0"/>
          </a:p>
          <a:p>
            <a:pPr marL="342900" indent="-342900"/>
            <a:endParaRPr lang="en-US" sz="2000" dirty="0" smtClean="0"/>
          </a:p>
          <a:p>
            <a:pPr marL="342900" indent="-342900"/>
            <a:r>
              <a:rPr lang="en-US" sz="2000" dirty="0" smtClean="0"/>
              <a:t>Gender and Section are </a:t>
            </a:r>
            <a:r>
              <a:rPr lang="en-US" sz="2000" dirty="0" smtClean="0"/>
              <a:t>categorical data</a:t>
            </a:r>
            <a:endParaRPr lang="en-US" sz="2000" dirty="0" smtClean="0"/>
          </a:p>
          <a:p>
            <a:pPr marL="342900" indent="-342900"/>
            <a:r>
              <a:rPr lang="en-US" sz="2000" dirty="0" smtClean="0"/>
              <a:t>Subjects were randomly recorded at different </a:t>
            </a:r>
            <a:r>
              <a:rPr lang="en-US" sz="2000" dirty="0" smtClean="0"/>
              <a:t>days and times</a:t>
            </a:r>
            <a:r>
              <a:rPr lang="en-US" sz="2000" dirty="0" smtClean="0"/>
              <a:t>, so it is assumed to be representative </a:t>
            </a:r>
          </a:p>
          <a:p>
            <a:pPr marL="342900" indent="-342900"/>
            <a:r>
              <a:rPr lang="en-US" sz="2000" dirty="0" smtClean="0"/>
              <a:t>Eliminating Biography, Mystery, and Romance, all expected counts are greater or equal to 5. </a:t>
            </a:r>
          </a:p>
          <a:p>
            <a:pPr marL="342900" indent="-342900"/>
            <a:r>
              <a:rPr lang="en-US" dirty="0" smtClean="0"/>
              <a:t> </a:t>
            </a:r>
          </a:p>
          <a:p>
            <a:pPr marL="342900" indent="-342900"/>
            <a:r>
              <a:rPr lang="en-US" dirty="0" smtClean="0"/>
              <a:t>	</a:t>
            </a:r>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nvGraphicFramePr>
        <p:xfrm>
          <a:off x="914400" y="1600200"/>
          <a:ext cx="7543798" cy="1351280"/>
        </p:xfrm>
        <a:graphic>
          <a:graphicData uri="http://schemas.openxmlformats.org/drawingml/2006/table">
            <a:tbl>
              <a:tblPr firstRow="1" bandRow="1">
                <a:tableStyleId>{5C22544A-7EE6-4342-B048-85BDC9FD1C3A}</a:tableStyleId>
              </a:tblPr>
              <a:tblGrid>
                <a:gridCol w="1217173"/>
                <a:gridCol w="1217173"/>
                <a:gridCol w="1217173"/>
                <a:gridCol w="1217173"/>
                <a:gridCol w="1217173"/>
                <a:gridCol w="1457933"/>
              </a:tblGrid>
              <a:tr h="609600">
                <a:tc>
                  <a:txBody>
                    <a:bodyPr/>
                    <a:lstStyle/>
                    <a:p>
                      <a:r>
                        <a:rPr lang="en-US" dirty="0" smtClean="0">
                          <a:solidFill>
                            <a:schemeClr val="tx1"/>
                          </a:solidFill>
                        </a:rPr>
                        <a:t>Observed</a:t>
                      </a:r>
                      <a:endParaRPr lang="en-US" dirty="0">
                        <a:solidFill>
                          <a:schemeClr val="tx1"/>
                        </a:solidFill>
                      </a:endParaRPr>
                    </a:p>
                  </a:txBody>
                  <a:tcPr>
                    <a:noFill/>
                  </a:tcPr>
                </a:tc>
                <a:tc>
                  <a:txBody>
                    <a:bodyPr/>
                    <a:lstStyle/>
                    <a:p>
                      <a:r>
                        <a:rPr lang="en-US" dirty="0" smtClean="0">
                          <a:solidFill>
                            <a:schemeClr val="tx1"/>
                          </a:solidFill>
                        </a:rPr>
                        <a:t>History</a:t>
                      </a:r>
                      <a:endParaRPr lang="en-US" dirty="0">
                        <a:solidFill>
                          <a:schemeClr val="tx1"/>
                        </a:solidFill>
                      </a:endParaRPr>
                    </a:p>
                  </a:txBody>
                  <a:tcPr>
                    <a:noFill/>
                  </a:tcPr>
                </a:tc>
                <a:tc>
                  <a:txBody>
                    <a:bodyPr/>
                    <a:lstStyle/>
                    <a:p>
                      <a:r>
                        <a:rPr lang="en-US" dirty="0" smtClean="0">
                          <a:solidFill>
                            <a:schemeClr val="tx1"/>
                          </a:solidFill>
                        </a:rPr>
                        <a:t>Literature</a:t>
                      </a:r>
                      <a:endParaRPr lang="en-US" dirty="0">
                        <a:solidFill>
                          <a:schemeClr val="tx1"/>
                        </a:solidFill>
                      </a:endParaRPr>
                    </a:p>
                  </a:txBody>
                  <a:tcPr>
                    <a:noFill/>
                  </a:tcPr>
                </a:tc>
                <a:tc>
                  <a:txBody>
                    <a:bodyPr/>
                    <a:lstStyle/>
                    <a:p>
                      <a:r>
                        <a:rPr lang="en-US" dirty="0" smtClean="0">
                          <a:solidFill>
                            <a:schemeClr val="tx1"/>
                          </a:solidFill>
                        </a:rPr>
                        <a:t>Religion</a:t>
                      </a:r>
                      <a:endParaRPr lang="en-US" dirty="0">
                        <a:solidFill>
                          <a:schemeClr val="tx1"/>
                        </a:solidFill>
                      </a:endParaRPr>
                    </a:p>
                  </a:txBody>
                  <a:tcPr>
                    <a:noFill/>
                  </a:tcPr>
                </a:tc>
                <a:tc>
                  <a:txBody>
                    <a:bodyPr/>
                    <a:lstStyle/>
                    <a:p>
                      <a:r>
                        <a:rPr lang="en-US" dirty="0" smtClean="0">
                          <a:solidFill>
                            <a:schemeClr val="tx1"/>
                          </a:solidFill>
                        </a:rPr>
                        <a:t>Sci-Fi</a:t>
                      </a:r>
                      <a:endParaRPr lang="en-US" dirty="0">
                        <a:solidFill>
                          <a:schemeClr val="tx1"/>
                        </a:solidFill>
                      </a:endParaRPr>
                    </a:p>
                  </a:txBody>
                  <a:tcPr>
                    <a:noFill/>
                  </a:tcPr>
                </a:tc>
                <a:tc>
                  <a:txBody>
                    <a:bodyPr/>
                    <a:lstStyle/>
                    <a:p>
                      <a:r>
                        <a:rPr lang="en-US" dirty="0" smtClean="0">
                          <a:solidFill>
                            <a:schemeClr val="tx1"/>
                          </a:solidFill>
                        </a:rPr>
                        <a:t>Self-Help</a:t>
                      </a:r>
                      <a:endParaRPr lang="en-US" dirty="0">
                        <a:solidFill>
                          <a:schemeClr val="tx1"/>
                        </a:solidFill>
                      </a:endParaRPr>
                    </a:p>
                  </a:txBody>
                  <a:tcPr>
                    <a:noFill/>
                  </a:tcPr>
                </a:tc>
              </a:tr>
              <a:tr h="370840">
                <a:tc>
                  <a:txBody>
                    <a:bodyPr/>
                    <a:lstStyle/>
                    <a:p>
                      <a:r>
                        <a:rPr lang="en-US" dirty="0" smtClean="0">
                          <a:solidFill>
                            <a:schemeClr val="tx1"/>
                          </a:solidFill>
                        </a:rPr>
                        <a:t>Females</a:t>
                      </a:r>
                      <a:endParaRPr lang="en-US" dirty="0">
                        <a:solidFill>
                          <a:schemeClr val="tx1"/>
                        </a:solidFill>
                      </a:endParaRPr>
                    </a:p>
                  </a:txBody>
                  <a:tcPr>
                    <a:noFill/>
                  </a:tcPr>
                </a:tc>
                <a:tc>
                  <a:txBody>
                    <a:bodyPr/>
                    <a:lstStyle/>
                    <a:p>
                      <a:r>
                        <a:rPr lang="en-US" dirty="0" smtClean="0">
                          <a:solidFill>
                            <a:schemeClr val="tx1"/>
                          </a:solidFill>
                        </a:rPr>
                        <a:t>9</a:t>
                      </a:r>
                      <a:endParaRPr lang="en-US" dirty="0">
                        <a:solidFill>
                          <a:schemeClr val="tx1"/>
                        </a:solidFill>
                      </a:endParaRPr>
                    </a:p>
                  </a:txBody>
                  <a:tcPr>
                    <a:noFill/>
                  </a:tcPr>
                </a:tc>
                <a:tc>
                  <a:txBody>
                    <a:bodyPr/>
                    <a:lstStyle/>
                    <a:p>
                      <a:r>
                        <a:rPr lang="en-US" dirty="0" smtClean="0">
                          <a:solidFill>
                            <a:schemeClr val="tx1"/>
                          </a:solidFill>
                        </a:rPr>
                        <a:t>18</a:t>
                      </a:r>
                      <a:endParaRPr lang="en-US" dirty="0">
                        <a:solidFill>
                          <a:schemeClr val="tx1"/>
                        </a:solidFill>
                      </a:endParaRPr>
                    </a:p>
                  </a:txBody>
                  <a:tcPr>
                    <a:noFill/>
                  </a:tcPr>
                </a:tc>
                <a:tc>
                  <a:txBody>
                    <a:bodyPr/>
                    <a:lstStyle/>
                    <a:p>
                      <a:r>
                        <a:rPr lang="en-US" dirty="0" smtClean="0">
                          <a:solidFill>
                            <a:schemeClr val="tx1"/>
                          </a:solidFill>
                        </a:rPr>
                        <a:t>6</a:t>
                      </a:r>
                      <a:endParaRPr lang="en-US" dirty="0">
                        <a:solidFill>
                          <a:schemeClr val="tx1"/>
                        </a:solidFill>
                      </a:endParaRPr>
                    </a:p>
                  </a:txBody>
                  <a:tcPr>
                    <a:noFill/>
                  </a:tcPr>
                </a:tc>
                <a:tc>
                  <a:txBody>
                    <a:bodyPr/>
                    <a:lstStyle/>
                    <a:p>
                      <a:r>
                        <a:rPr lang="en-US" dirty="0" smtClean="0">
                          <a:solidFill>
                            <a:schemeClr val="tx1"/>
                          </a:solidFill>
                        </a:rPr>
                        <a:t>11</a:t>
                      </a:r>
                      <a:endParaRPr lang="en-US" dirty="0">
                        <a:solidFill>
                          <a:schemeClr val="tx1"/>
                        </a:solidFill>
                      </a:endParaRPr>
                    </a:p>
                  </a:txBody>
                  <a:tcPr>
                    <a:noFill/>
                  </a:tcPr>
                </a:tc>
                <a:tc>
                  <a:txBody>
                    <a:bodyPr/>
                    <a:lstStyle/>
                    <a:p>
                      <a:r>
                        <a:rPr lang="en-US" dirty="0" smtClean="0">
                          <a:solidFill>
                            <a:schemeClr val="tx1"/>
                          </a:solidFill>
                        </a:rPr>
                        <a:t>8</a:t>
                      </a:r>
                      <a:endParaRPr lang="en-US" dirty="0">
                        <a:solidFill>
                          <a:schemeClr val="tx1"/>
                        </a:solidFill>
                      </a:endParaRPr>
                    </a:p>
                  </a:txBody>
                  <a:tcPr>
                    <a:noFill/>
                  </a:tcPr>
                </a:tc>
              </a:tr>
              <a:tr h="370840">
                <a:tc>
                  <a:txBody>
                    <a:bodyPr/>
                    <a:lstStyle/>
                    <a:p>
                      <a:r>
                        <a:rPr lang="en-US" dirty="0" smtClean="0">
                          <a:solidFill>
                            <a:schemeClr val="tx1"/>
                          </a:solidFill>
                        </a:rPr>
                        <a:t>Males</a:t>
                      </a:r>
                      <a:endParaRPr lang="en-US" dirty="0">
                        <a:solidFill>
                          <a:schemeClr val="tx1"/>
                        </a:solidFill>
                      </a:endParaRPr>
                    </a:p>
                  </a:txBody>
                  <a:tcPr>
                    <a:noFill/>
                  </a:tcPr>
                </a:tc>
                <a:tc>
                  <a:txBody>
                    <a:bodyPr/>
                    <a:lstStyle/>
                    <a:p>
                      <a:r>
                        <a:rPr lang="en-US" dirty="0" smtClean="0">
                          <a:solidFill>
                            <a:schemeClr val="tx1"/>
                          </a:solidFill>
                        </a:rPr>
                        <a:t>14</a:t>
                      </a:r>
                      <a:endParaRPr lang="en-US" dirty="0">
                        <a:solidFill>
                          <a:schemeClr val="tx1"/>
                        </a:solidFill>
                      </a:endParaRPr>
                    </a:p>
                  </a:txBody>
                  <a:tcPr>
                    <a:noFill/>
                  </a:tcPr>
                </a:tc>
                <a:tc>
                  <a:txBody>
                    <a:bodyPr/>
                    <a:lstStyle/>
                    <a:p>
                      <a:r>
                        <a:rPr lang="en-US" dirty="0" smtClean="0">
                          <a:solidFill>
                            <a:schemeClr val="tx1"/>
                          </a:solidFill>
                        </a:rPr>
                        <a:t>14</a:t>
                      </a:r>
                      <a:endParaRPr lang="en-US" dirty="0">
                        <a:solidFill>
                          <a:schemeClr val="tx1"/>
                        </a:solidFill>
                      </a:endParaRPr>
                    </a:p>
                  </a:txBody>
                  <a:tcPr>
                    <a:noFill/>
                  </a:tcPr>
                </a:tc>
                <a:tc>
                  <a:txBody>
                    <a:bodyPr/>
                    <a:lstStyle/>
                    <a:p>
                      <a:r>
                        <a:rPr lang="en-US" dirty="0" smtClean="0">
                          <a:solidFill>
                            <a:schemeClr val="tx1"/>
                          </a:solidFill>
                        </a:rPr>
                        <a:t>6</a:t>
                      </a:r>
                      <a:endParaRPr lang="en-US" dirty="0">
                        <a:solidFill>
                          <a:schemeClr val="tx1"/>
                        </a:solidFill>
                      </a:endParaRPr>
                    </a:p>
                  </a:txBody>
                  <a:tcPr>
                    <a:noFill/>
                  </a:tcPr>
                </a:tc>
                <a:tc>
                  <a:txBody>
                    <a:bodyPr/>
                    <a:lstStyle/>
                    <a:p>
                      <a:r>
                        <a:rPr lang="en-US" dirty="0" smtClean="0">
                          <a:solidFill>
                            <a:schemeClr val="tx1"/>
                          </a:solidFill>
                        </a:rPr>
                        <a:t>20</a:t>
                      </a:r>
                      <a:endParaRPr lang="en-US" dirty="0">
                        <a:solidFill>
                          <a:schemeClr val="tx1"/>
                        </a:solidFill>
                      </a:endParaRPr>
                    </a:p>
                  </a:txBody>
                  <a:tcPr>
                    <a:noFill/>
                  </a:tcPr>
                </a:tc>
                <a:tc>
                  <a:txBody>
                    <a:bodyPr/>
                    <a:lstStyle/>
                    <a:p>
                      <a:r>
                        <a:rPr lang="en-US" dirty="0" smtClean="0">
                          <a:solidFill>
                            <a:schemeClr val="tx1"/>
                          </a:solidFill>
                        </a:rPr>
                        <a:t>8</a:t>
                      </a:r>
                      <a:endParaRPr lang="en-US" dirty="0">
                        <a:solidFill>
                          <a:schemeClr val="tx1"/>
                        </a:solidFill>
                      </a:endParaRPr>
                    </a:p>
                  </a:txBody>
                  <a:tcPr>
                    <a:noFill/>
                  </a:tcPr>
                </a:tc>
              </a:tr>
            </a:tbl>
          </a:graphicData>
        </a:graphic>
      </p:graphicFrame>
      <p:graphicFrame>
        <p:nvGraphicFramePr>
          <p:cNvPr id="5" name="Table 4"/>
          <p:cNvGraphicFramePr>
            <a:graphicFrameLocks noGrp="1"/>
          </p:cNvGraphicFramePr>
          <p:nvPr/>
        </p:nvGraphicFramePr>
        <p:xfrm>
          <a:off x="914400" y="3276600"/>
          <a:ext cx="7543800" cy="1112520"/>
        </p:xfrm>
        <a:graphic>
          <a:graphicData uri="http://schemas.openxmlformats.org/drawingml/2006/table">
            <a:tbl>
              <a:tblPr firstRow="1" bandRow="1">
                <a:tableStyleId>{5C22544A-7EE6-4342-B048-85BDC9FD1C3A}</a:tableStyleId>
              </a:tblPr>
              <a:tblGrid>
                <a:gridCol w="1257300"/>
                <a:gridCol w="1257300"/>
                <a:gridCol w="1257300"/>
                <a:gridCol w="1257300"/>
                <a:gridCol w="1257300"/>
                <a:gridCol w="1257300"/>
              </a:tblGrid>
              <a:tr h="370840">
                <a:tc>
                  <a:txBody>
                    <a:bodyPr/>
                    <a:lstStyle/>
                    <a:p>
                      <a:r>
                        <a:rPr lang="en-US" dirty="0" smtClean="0">
                          <a:solidFill>
                            <a:schemeClr val="tx1"/>
                          </a:solidFill>
                        </a:rPr>
                        <a:t>Expected</a:t>
                      </a:r>
                      <a:endParaRPr lang="en-US" dirty="0">
                        <a:solidFill>
                          <a:schemeClr val="tx1"/>
                        </a:solidFill>
                      </a:endParaRPr>
                    </a:p>
                  </a:txBody>
                  <a:tcPr>
                    <a:noFill/>
                  </a:tcPr>
                </a:tc>
                <a:tc>
                  <a:txBody>
                    <a:bodyPr/>
                    <a:lstStyle/>
                    <a:p>
                      <a:r>
                        <a:rPr lang="en-US" dirty="0" smtClean="0">
                          <a:solidFill>
                            <a:schemeClr val="tx1"/>
                          </a:solidFill>
                        </a:rPr>
                        <a:t>History</a:t>
                      </a:r>
                      <a:r>
                        <a:rPr lang="en-US" baseline="0" dirty="0" smtClean="0">
                          <a:solidFill>
                            <a:schemeClr val="tx1"/>
                          </a:solidFill>
                        </a:rPr>
                        <a:t> </a:t>
                      </a:r>
                      <a:endParaRPr lang="en-US" dirty="0">
                        <a:solidFill>
                          <a:schemeClr val="tx1"/>
                        </a:solidFill>
                      </a:endParaRPr>
                    </a:p>
                  </a:txBody>
                  <a:tcPr>
                    <a:noFill/>
                  </a:tcPr>
                </a:tc>
                <a:tc>
                  <a:txBody>
                    <a:bodyPr/>
                    <a:lstStyle/>
                    <a:p>
                      <a:r>
                        <a:rPr lang="en-US" dirty="0" smtClean="0">
                          <a:solidFill>
                            <a:schemeClr val="tx1"/>
                          </a:solidFill>
                        </a:rPr>
                        <a:t>Literature</a:t>
                      </a:r>
                      <a:endParaRPr lang="en-US" dirty="0">
                        <a:solidFill>
                          <a:schemeClr val="tx1"/>
                        </a:solidFill>
                      </a:endParaRPr>
                    </a:p>
                  </a:txBody>
                  <a:tcPr>
                    <a:noFill/>
                  </a:tcPr>
                </a:tc>
                <a:tc>
                  <a:txBody>
                    <a:bodyPr/>
                    <a:lstStyle/>
                    <a:p>
                      <a:r>
                        <a:rPr lang="en-US" dirty="0" smtClean="0">
                          <a:solidFill>
                            <a:schemeClr val="tx1"/>
                          </a:solidFill>
                        </a:rPr>
                        <a:t>Religion</a:t>
                      </a:r>
                      <a:endParaRPr lang="en-US" dirty="0">
                        <a:solidFill>
                          <a:schemeClr val="tx1"/>
                        </a:solidFill>
                      </a:endParaRPr>
                    </a:p>
                  </a:txBody>
                  <a:tcPr>
                    <a:noFill/>
                  </a:tcPr>
                </a:tc>
                <a:tc>
                  <a:txBody>
                    <a:bodyPr/>
                    <a:lstStyle/>
                    <a:p>
                      <a:r>
                        <a:rPr lang="en-US" dirty="0" smtClean="0">
                          <a:solidFill>
                            <a:schemeClr val="tx1"/>
                          </a:solidFill>
                        </a:rPr>
                        <a:t>Sci-Fi</a:t>
                      </a:r>
                      <a:endParaRPr lang="en-US" dirty="0">
                        <a:solidFill>
                          <a:schemeClr val="tx1"/>
                        </a:solidFill>
                      </a:endParaRPr>
                    </a:p>
                  </a:txBody>
                  <a:tcPr>
                    <a:noFill/>
                  </a:tcPr>
                </a:tc>
                <a:tc>
                  <a:txBody>
                    <a:bodyPr/>
                    <a:lstStyle/>
                    <a:p>
                      <a:r>
                        <a:rPr lang="en-US" dirty="0" smtClean="0">
                          <a:solidFill>
                            <a:schemeClr val="tx1"/>
                          </a:solidFill>
                        </a:rPr>
                        <a:t>Self-Help</a:t>
                      </a:r>
                      <a:endParaRPr lang="en-US" dirty="0">
                        <a:solidFill>
                          <a:schemeClr val="tx1"/>
                        </a:solidFill>
                      </a:endParaRPr>
                    </a:p>
                  </a:txBody>
                  <a:tcPr>
                    <a:noFill/>
                  </a:tcPr>
                </a:tc>
              </a:tr>
              <a:tr h="370840">
                <a:tc>
                  <a:txBody>
                    <a:bodyPr/>
                    <a:lstStyle/>
                    <a:p>
                      <a:r>
                        <a:rPr lang="en-US" dirty="0" smtClean="0">
                          <a:solidFill>
                            <a:schemeClr val="tx1"/>
                          </a:solidFill>
                        </a:rPr>
                        <a:t>Females</a:t>
                      </a:r>
                      <a:endParaRPr lang="en-US" dirty="0">
                        <a:solidFill>
                          <a:schemeClr val="tx1"/>
                        </a:solidFill>
                      </a:endParaRPr>
                    </a:p>
                  </a:txBody>
                  <a:tcPr>
                    <a:noFill/>
                  </a:tcPr>
                </a:tc>
                <a:tc>
                  <a:txBody>
                    <a:bodyPr/>
                    <a:lstStyle/>
                    <a:p>
                      <a:r>
                        <a:rPr lang="en-US" dirty="0" smtClean="0">
                          <a:solidFill>
                            <a:schemeClr val="tx1"/>
                          </a:solidFill>
                        </a:rPr>
                        <a:t>10.491</a:t>
                      </a:r>
                      <a:endParaRPr lang="en-US" dirty="0">
                        <a:solidFill>
                          <a:schemeClr val="tx1"/>
                        </a:solidFill>
                      </a:endParaRPr>
                    </a:p>
                  </a:txBody>
                  <a:tcPr>
                    <a:noFill/>
                  </a:tcPr>
                </a:tc>
                <a:tc>
                  <a:txBody>
                    <a:bodyPr/>
                    <a:lstStyle/>
                    <a:p>
                      <a:r>
                        <a:rPr lang="en-US" dirty="0" smtClean="0">
                          <a:solidFill>
                            <a:schemeClr val="tx1"/>
                          </a:solidFill>
                        </a:rPr>
                        <a:t>14.596</a:t>
                      </a:r>
                      <a:endParaRPr lang="en-US" dirty="0">
                        <a:solidFill>
                          <a:schemeClr val="tx1"/>
                        </a:solidFill>
                      </a:endParaRPr>
                    </a:p>
                  </a:txBody>
                  <a:tcPr>
                    <a:noFill/>
                  </a:tcPr>
                </a:tc>
                <a:tc>
                  <a:txBody>
                    <a:bodyPr/>
                    <a:lstStyle/>
                    <a:p>
                      <a:r>
                        <a:rPr lang="en-US" dirty="0" smtClean="0">
                          <a:solidFill>
                            <a:schemeClr val="tx1"/>
                          </a:solidFill>
                        </a:rPr>
                        <a:t>5.4737</a:t>
                      </a:r>
                      <a:endParaRPr lang="en-US" dirty="0">
                        <a:solidFill>
                          <a:schemeClr val="tx1"/>
                        </a:solidFill>
                      </a:endParaRPr>
                    </a:p>
                  </a:txBody>
                  <a:tcPr>
                    <a:noFill/>
                  </a:tcPr>
                </a:tc>
                <a:tc>
                  <a:txBody>
                    <a:bodyPr/>
                    <a:lstStyle/>
                    <a:p>
                      <a:r>
                        <a:rPr lang="en-US" dirty="0" smtClean="0">
                          <a:solidFill>
                            <a:schemeClr val="tx1"/>
                          </a:solidFill>
                        </a:rPr>
                        <a:t>14.14</a:t>
                      </a:r>
                      <a:endParaRPr lang="en-US" dirty="0">
                        <a:solidFill>
                          <a:schemeClr val="tx1"/>
                        </a:solidFill>
                      </a:endParaRPr>
                    </a:p>
                  </a:txBody>
                  <a:tcPr>
                    <a:noFill/>
                  </a:tcPr>
                </a:tc>
                <a:tc>
                  <a:txBody>
                    <a:bodyPr/>
                    <a:lstStyle/>
                    <a:p>
                      <a:r>
                        <a:rPr lang="en-US" dirty="0" smtClean="0">
                          <a:solidFill>
                            <a:schemeClr val="tx1"/>
                          </a:solidFill>
                        </a:rPr>
                        <a:t>7.2982</a:t>
                      </a:r>
                      <a:endParaRPr lang="en-US" dirty="0">
                        <a:solidFill>
                          <a:schemeClr val="tx1"/>
                        </a:solidFill>
                      </a:endParaRPr>
                    </a:p>
                  </a:txBody>
                  <a:tcPr>
                    <a:noFill/>
                  </a:tcPr>
                </a:tc>
              </a:tr>
              <a:tr h="370840">
                <a:tc>
                  <a:txBody>
                    <a:bodyPr/>
                    <a:lstStyle/>
                    <a:p>
                      <a:r>
                        <a:rPr lang="en-US" dirty="0" smtClean="0">
                          <a:solidFill>
                            <a:schemeClr val="tx1"/>
                          </a:solidFill>
                        </a:rPr>
                        <a:t>Males</a:t>
                      </a:r>
                      <a:endParaRPr lang="en-US" dirty="0">
                        <a:solidFill>
                          <a:schemeClr val="tx1"/>
                        </a:solidFill>
                      </a:endParaRPr>
                    </a:p>
                  </a:txBody>
                  <a:tcPr>
                    <a:noFill/>
                  </a:tcPr>
                </a:tc>
                <a:tc>
                  <a:txBody>
                    <a:bodyPr/>
                    <a:lstStyle/>
                    <a:p>
                      <a:r>
                        <a:rPr lang="en-US" dirty="0" smtClean="0">
                          <a:solidFill>
                            <a:schemeClr val="tx1"/>
                          </a:solidFill>
                        </a:rPr>
                        <a:t>12.509</a:t>
                      </a:r>
                      <a:endParaRPr lang="en-US" dirty="0">
                        <a:solidFill>
                          <a:schemeClr val="tx1"/>
                        </a:solidFill>
                      </a:endParaRPr>
                    </a:p>
                  </a:txBody>
                  <a:tcPr>
                    <a:noFill/>
                  </a:tcPr>
                </a:tc>
                <a:tc>
                  <a:txBody>
                    <a:bodyPr/>
                    <a:lstStyle/>
                    <a:p>
                      <a:r>
                        <a:rPr lang="en-US" dirty="0" smtClean="0">
                          <a:solidFill>
                            <a:schemeClr val="tx1"/>
                          </a:solidFill>
                        </a:rPr>
                        <a:t>17.404</a:t>
                      </a:r>
                      <a:endParaRPr lang="en-US" dirty="0">
                        <a:solidFill>
                          <a:schemeClr val="tx1"/>
                        </a:solidFill>
                      </a:endParaRPr>
                    </a:p>
                  </a:txBody>
                  <a:tcPr>
                    <a:noFill/>
                  </a:tcPr>
                </a:tc>
                <a:tc>
                  <a:txBody>
                    <a:bodyPr/>
                    <a:lstStyle/>
                    <a:p>
                      <a:r>
                        <a:rPr lang="en-US" dirty="0" smtClean="0">
                          <a:solidFill>
                            <a:schemeClr val="tx1"/>
                          </a:solidFill>
                        </a:rPr>
                        <a:t>6.5263</a:t>
                      </a:r>
                      <a:endParaRPr lang="en-US" dirty="0">
                        <a:solidFill>
                          <a:schemeClr val="tx1"/>
                        </a:solidFill>
                      </a:endParaRPr>
                    </a:p>
                  </a:txBody>
                  <a:tcPr>
                    <a:noFill/>
                  </a:tcPr>
                </a:tc>
                <a:tc>
                  <a:txBody>
                    <a:bodyPr/>
                    <a:lstStyle/>
                    <a:p>
                      <a:r>
                        <a:rPr lang="en-US" dirty="0" smtClean="0">
                          <a:solidFill>
                            <a:schemeClr val="tx1"/>
                          </a:solidFill>
                        </a:rPr>
                        <a:t>16.86</a:t>
                      </a:r>
                      <a:endParaRPr lang="en-US" dirty="0">
                        <a:solidFill>
                          <a:schemeClr val="tx1"/>
                        </a:solidFill>
                      </a:endParaRPr>
                    </a:p>
                  </a:txBody>
                  <a:tcPr>
                    <a:noFill/>
                  </a:tcPr>
                </a:tc>
                <a:tc>
                  <a:txBody>
                    <a:bodyPr/>
                    <a:lstStyle/>
                    <a:p>
                      <a:r>
                        <a:rPr lang="en-US" dirty="0" smtClean="0">
                          <a:solidFill>
                            <a:schemeClr val="tx1"/>
                          </a:solidFill>
                        </a:rPr>
                        <a:t>8.7018</a:t>
                      </a:r>
                      <a:endParaRPr lang="en-US" dirty="0">
                        <a:solidFill>
                          <a:schemeClr val="tx1"/>
                        </a:solidFill>
                      </a:endParaRPr>
                    </a:p>
                  </a:txBody>
                  <a:tcPr>
                    <a:noFill/>
                  </a:tcPr>
                </a:tc>
              </a:tr>
            </a:tbl>
          </a:graphicData>
        </a:graphic>
      </p:graphicFrame>
      <p:sp>
        <p:nvSpPr>
          <p:cNvPr id="6" name="Title 1"/>
          <p:cNvSpPr>
            <a:spLocks noGrp="1"/>
          </p:cNvSpPr>
          <p:nvPr>
            <p:ph type="title"/>
          </p:nvPr>
        </p:nvSpPr>
        <p:spPr>
          <a:xfrm>
            <a:off x="838200" y="228600"/>
            <a:ext cx="8305800" cy="914400"/>
          </a:xfrm>
        </p:spPr>
        <p:txBody>
          <a:bodyPr>
            <a:normAutofit fontScale="90000"/>
          </a:bodyPr>
          <a:lstStyle/>
          <a:p>
            <a:r>
              <a:rPr lang="el-GR" dirty="0" smtClean="0"/>
              <a:t>χ²</a:t>
            </a:r>
            <a:r>
              <a:rPr lang="en-US" dirty="0" smtClean="0"/>
              <a:t>-Test </a:t>
            </a:r>
            <a:r>
              <a:rPr lang="en-US" dirty="0" smtClean="0"/>
              <a:t>for Independence: Gender and Preference of Section</a:t>
            </a:r>
            <a:endParaRPr lang="en-US" dirty="0"/>
          </a:p>
        </p:txBody>
      </p:sp>
      <p:sp>
        <p:nvSpPr>
          <p:cNvPr id="7" name="TextBox 6"/>
          <p:cNvSpPr txBox="1"/>
          <p:nvPr/>
        </p:nvSpPr>
        <p:spPr>
          <a:xfrm>
            <a:off x="914400" y="4953000"/>
            <a:ext cx="7467600" cy="369332"/>
          </a:xfrm>
          <a:prstGeom prst="rect">
            <a:avLst/>
          </a:prstGeom>
          <a:noFill/>
        </p:spPr>
        <p:txBody>
          <a:bodyPr wrap="square" rtlCol="0">
            <a:spAutoFit/>
          </a:bodyPr>
          <a:lstStyle/>
          <a:p>
            <a:r>
              <a:rPr lang="en-US" dirty="0" smtClean="0"/>
              <a:t>Conditions met, use </a:t>
            </a:r>
            <a:r>
              <a:rPr lang="el-GR" dirty="0" smtClean="0"/>
              <a:t>χ²</a:t>
            </a:r>
            <a:r>
              <a:rPr lang="en-US" dirty="0" smtClean="0"/>
              <a:t>-distribution, do </a:t>
            </a:r>
            <a:r>
              <a:rPr lang="el-GR" dirty="0" smtClean="0"/>
              <a:t>χ²</a:t>
            </a:r>
            <a:r>
              <a:rPr lang="en-US" dirty="0" smtClean="0"/>
              <a:t>-test for independence  </a:t>
            </a:r>
            <a:endParaRPr lang="en-US"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etro">
  <a:themeElements>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Metro">
      <a:majorFont>
        <a:latin typeface="Consolas"/>
        <a:ea typeface=""/>
        <a:cs typeface=""/>
        <a:font script="Jpan" typeface="HG丸ｺﾞｼｯｸM-PRO"/>
        <a:font script="Hang" typeface="HY중고딕"/>
        <a:font script="Hans" typeface="华文楷体"/>
        <a:font script="Hant" typeface="新細明體"/>
        <a:font script="Arab" typeface="Tahoma"/>
        <a:font script="Hebr" typeface="Levenim MT"/>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orbel"/>
        <a:ea typeface=""/>
        <a:cs typeface=""/>
        <a:font script="Jpan" typeface="HGｺﾞｼｯｸM"/>
        <a:font script="Hang" typeface="맑은 고딕"/>
        <a:font script="Hans" typeface="宋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Metro">
      <a:fillStyleLst>
        <a:solidFill>
          <a:schemeClr val="phClr"/>
        </a:solidFill>
        <a:gradFill rotWithShape="1">
          <a:gsLst>
            <a:gs pos="0">
              <a:schemeClr val="phClr">
                <a:tint val="25000"/>
                <a:satMod val="125000"/>
              </a:schemeClr>
            </a:gs>
            <a:gs pos="40000">
              <a:schemeClr val="phClr">
                <a:tint val="55000"/>
                <a:satMod val="130000"/>
              </a:schemeClr>
            </a:gs>
            <a:gs pos="50000">
              <a:schemeClr val="phClr">
                <a:tint val="59000"/>
                <a:satMod val="130000"/>
              </a:schemeClr>
            </a:gs>
            <a:gs pos="65000">
              <a:schemeClr val="phClr">
                <a:tint val="55000"/>
                <a:satMod val="130000"/>
              </a:schemeClr>
            </a:gs>
            <a:gs pos="100000">
              <a:schemeClr val="phClr">
                <a:tint val="20000"/>
                <a:satMod val="125000"/>
              </a:schemeClr>
            </a:gs>
          </a:gsLst>
          <a:lin ang="5400000" scaled="0"/>
        </a:gradFill>
        <a:gradFill rotWithShape="1">
          <a:gsLst>
            <a:gs pos="0">
              <a:schemeClr val="phClr">
                <a:tint val="48000"/>
                <a:satMod val="138000"/>
              </a:schemeClr>
            </a:gs>
            <a:gs pos="25000">
              <a:schemeClr val="phClr">
                <a:tint val="85000"/>
              </a:schemeClr>
            </a:gs>
            <a:gs pos="40000">
              <a:schemeClr val="phClr">
                <a:tint val="92000"/>
              </a:schemeClr>
            </a:gs>
            <a:gs pos="50000">
              <a:schemeClr val="phClr">
                <a:tint val="93000"/>
              </a:schemeClr>
            </a:gs>
            <a:gs pos="60000">
              <a:schemeClr val="phClr">
                <a:tint val="92000"/>
              </a:schemeClr>
            </a:gs>
            <a:gs pos="75000">
              <a:schemeClr val="phClr">
                <a:tint val="83000"/>
                <a:satMod val="108000"/>
              </a:schemeClr>
            </a:gs>
            <a:gs pos="100000">
              <a:schemeClr val="phClr">
                <a:tint val="48000"/>
                <a:satMod val="150000"/>
              </a:schemeClr>
            </a:gs>
          </a:gsLst>
          <a:lin ang="5400000" scaled="0"/>
        </a:gradFill>
      </a:fillStyleLst>
      <a:lnStyleLst>
        <a:ln w="12000" cap="flat" cmpd="sng" algn="ctr">
          <a:solidFill>
            <a:schemeClr val="phClr"/>
          </a:solidFill>
          <a:prstDash val="solid"/>
        </a:ln>
        <a:ln w="19050" cap="flat" cmpd="sng" algn="ctr">
          <a:solidFill>
            <a:schemeClr val="phClr"/>
          </a:solidFill>
          <a:prstDash val="solid"/>
        </a:ln>
        <a:ln w="38100" cap="flat" cmpd="sng" algn="ctr">
          <a:solidFill>
            <a:schemeClr val="phClr"/>
          </a:solidFill>
          <a:prstDash val="solid"/>
        </a:ln>
      </a:lnStyleLst>
      <a:effectStyleLst>
        <a:effectStyle>
          <a:effectLst>
            <a:glow rad="63500">
              <a:schemeClr val="phClr">
                <a:alpha val="45000"/>
                <a:satMod val="120000"/>
              </a:schemeClr>
            </a:glow>
          </a:effectLst>
        </a:effectStyle>
        <a:effectStyle>
          <a:effectLst>
            <a:glow rad="63500">
              <a:schemeClr val="phClr">
                <a:alpha val="45000"/>
                <a:satMod val="120000"/>
              </a:schemeClr>
            </a:glow>
          </a:effectLst>
          <a:scene3d>
            <a:camera prst="orthographicFront" fov="0">
              <a:rot lat="0" lon="0" rev="0"/>
            </a:camera>
            <a:lightRig rig="brightRoom" dir="tl">
              <a:rot lat="0" lon="0" rev="8700000"/>
            </a:lightRig>
          </a:scene3d>
          <a:sp3d>
            <a:bevelT w="0" h="0"/>
            <a:contourClr>
              <a:schemeClr val="phClr">
                <a:tint val="70000"/>
              </a:schemeClr>
            </a:contourClr>
          </a:sp3d>
        </a:effectStyle>
        <a:effectStyle>
          <a:effectLst>
            <a:glow rad="101500">
              <a:schemeClr val="phClr">
                <a:alpha val="42000"/>
                <a:satMod val="120000"/>
              </a:schemeClr>
            </a:glow>
          </a:effectLst>
          <a:scene3d>
            <a:camera prst="orthographicFront" fov="0">
              <a:rot lat="0" lon="0" rev="0"/>
            </a:camera>
            <a:lightRig rig="glow" dir="t">
              <a:rot lat="0" lon="0" rev="4800000"/>
            </a:lightRig>
          </a:scene3d>
          <a:sp3d prstMaterial="powder">
            <a:bevelT w="50800" h="50800"/>
            <a:contourClr>
              <a:schemeClr val="phClr"/>
            </a:contourClr>
          </a:sp3d>
        </a:effectStyle>
      </a:effectStyleLst>
      <a:bgFillStyleLst>
        <a:solidFill>
          <a:schemeClr val="phClr"/>
        </a:solidFill>
        <a:gradFill rotWithShape="1">
          <a:gsLst>
            <a:gs pos="0">
              <a:schemeClr val="bg1">
                <a:shade val="100000"/>
                <a:satMod val="150000"/>
              </a:schemeClr>
            </a:gs>
            <a:gs pos="65000">
              <a:schemeClr val="bg1">
                <a:shade val="90000"/>
                <a:satMod val="375000"/>
              </a:schemeClr>
            </a:gs>
            <a:gs pos="100000">
              <a:schemeClr val="phClr">
                <a:tint val="88000"/>
                <a:satMod val="400000"/>
              </a:schemeClr>
            </a:gs>
          </a:gsLst>
          <a:lin ang="5400000" scaled="0"/>
        </a:gradFill>
        <a:blipFill>
          <a:blip xmlns:r="http://schemas.openxmlformats.org/officeDocument/2006/relationships" r:embed="rId1">
            <a:duotone>
              <a:schemeClr val="phClr">
                <a:shade val="40000"/>
                <a:satMod val="180000"/>
              </a:schemeClr>
              <a:schemeClr val="phClr">
                <a:tint val="90000"/>
                <a:satMod val="200000"/>
              </a:schemeClr>
            </a:duotone>
          </a:blip>
          <a:tile tx="0" ty="0" sx="80000" sy="8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Metro</Template>
  <TotalTime>577</TotalTime>
  <Words>1668</Words>
  <Application>Microsoft Office PowerPoint</Application>
  <PresentationFormat>On-screen Show (4:3)</PresentationFormat>
  <Paragraphs>220</Paragraphs>
  <Slides>24</Slides>
  <Notes>0</Notes>
  <HiddenSlides>0</HiddenSlides>
  <MMClips>0</MMClips>
  <ScaleCrop>false</ScaleCrop>
  <HeadingPairs>
    <vt:vector size="6" baseType="variant">
      <vt:variant>
        <vt:lpstr>Theme</vt:lpstr>
      </vt:variant>
      <vt:variant>
        <vt:i4>1</vt:i4>
      </vt:variant>
      <vt:variant>
        <vt:lpstr>Embedded OLE Servers</vt:lpstr>
      </vt:variant>
      <vt:variant>
        <vt:i4>2</vt:i4>
      </vt:variant>
      <vt:variant>
        <vt:lpstr>Slide Titles</vt:lpstr>
      </vt:variant>
      <vt:variant>
        <vt:i4>24</vt:i4>
      </vt:variant>
    </vt:vector>
  </HeadingPairs>
  <TitlesOfParts>
    <vt:vector size="27" baseType="lpstr">
      <vt:lpstr>Metro</vt:lpstr>
      <vt:lpstr>Microsoft Equation 3.0</vt:lpstr>
      <vt:lpstr>Equation</vt:lpstr>
      <vt:lpstr>Final Project:  Bookstores</vt:lpstr>
      <vt:lpstr>Description of Topic</vt:lpstr>
      <vt:lpstr>Background</vt:lpstr>
      <vt:lpstr>Our Project</vt:lpstr>
      <vt:lpstr>Section Preference</vt:lpstr>
      <vt:lpstr>Is there a relationship between gender and preference of section?</vt:lpstr>
      <vt:lpstr>Is there a relationship between gender and preference of section?</vt:lpstr>
      <vt:lpstr>χ²-Test for Independence: Gender and Preference of Section</vt:lpstr>
      <vt:lpstr>χ²-Test for Independence: Gender and Preference of Section</vt:lpstr>
      <vt:lpstr>χ²-Test for Independence: Gender and Preference of Section</vt:lpstr>
      <vt:lpstr>Distribution of Age Groups at Different Bookstores</vt:lpstr>
      <vt:lpstr>χ²-Test for Independence: Age Group and Store Choice </vt:lpstr>
      <vt:lpstr>χ²-Test for Independence: Age Group and Store Choice </vt:lpstr>
      <vt:lpstr>Comparing Stock Prices of Borders and Barnes and Noble</vt:lpstr>
      <vt:lpstr>Stock Prices from 30 Days (Borders)</vt:lpstr>
      <vt:lpstr>Stock Prices from 30 Days (Barnes and Noble)</vt:lpstr>
      <vt:lpstr>Comparing Stock Prices of Borders and Barnes and Noble</vt:lpstr>
      <vt:lpstr>Slide 18</vt:lpstr>
      <vt:lpstr>Slide 19</vt:lpstr>
      <vt:lpstr>Bias and Error</vt:lpstr>
      <vt:lpstr>Conclusions about the Population </vt:lpstr>
      <vt:lpstr>Personal Opinions</vt:lpstr>
      <vt:lpstr>We Continue being Highly Opinionated </vt:lpstr>
      <vt:lpstr>Conclusion</vt:lpstr>
    </vt:vector>
  </TitlesOfParts>
  <Company>Central Bucks School District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Final Project: Bookstores</dc:title>
  <dc:creator>Fein.K532</dc:creator>
  <cp:lastModifiedBy>Kathy</cp:lastModifiedBy>
  <cp:revision>87</cp:revision>
  <dcterms:created xsi:type="dcterms:W3CDTF">2011-06-01T17:31:23Z</dcterms:created>
  <dcterms:modified xsi:type="dcterms:W3CDTF">2011-06-07T01:18:14Z</dcterms:modified>
</cp:coreProperties>
</file>